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7" r:id="rId2"/>
    <p:sldId id="270" r:id="rId3"/>
    <p:sldId id="259" r:id="rId4"/>
    <p:sldId id="261" r:id="rId5"/>
    <p:sldId id="260" r:id="rId6"/>
    <p:sldId id="276" r:id="rId7"/>
    <p:sldId id="275" r:id="rId8"/>
    <p:sldId id="265" r:id="rId9"/>
    <p:sldId id="268" r:id="rId10"/>
    <p:sldId id="269" r:id="rId11"/>
    <p:sldId id="271" r:id="rId12"/>
    <p:sldId id="272" r:id="rId13"/>
    <p:sldId id="267" r:id="rId14"/>
    <p:sldId id="26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70AD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92" d="100"/>
          <a:sy n="92" d="100"/>
        </p:scale>
        <p:origin x="96" y="27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51728-A785-4808-86BD-6A46639E1F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B7A4C76-FA3C-4EF3-B871-263BBB4796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8A38076-C781-4254-8812-153E050E92A4}"/>
              </a:ext>
            </a:extLst>
          </p:cNvPr>
          <p:cNvSpPr>
            <a:spLocks noGrp="1"/>
          </p:cNvSpPr>
          <p:nvPr>
            <p:ph type="dt" sz="half" idx="10"/>
          </p:nvPr>
        </p:nvSpPr>
        <p:spPr/>
        <p:txBody>
          <a:bodyPr/>
          <a:lstStyle/>
          <a:p>
            <a:fld id="{55348D94-CBAF-46F8-9DC0-C0FA1FEA7FDE}" type="datetimeFigureOut">
              <a:rPr lang="en-US" smtClean="0"/>
              <a:t>4/13/2020</a:t>
            </a:fld>
            <a:endParaRPr lang="en-US"/>
          </a:p>
        </p:txBody>
      </p:sp>
      <p:sp>
        <p:nvSpPr>
          <p:cNvPr id="5" name="Footer Placeholder 4">
            <a:extLst>
              <a:ext uri="{FF2B5EF4-FFF2-40B4-BE49-F238E27FC236}">
                <a16:creationId xmlns:a16="http://schemas.microsoft.com/office/drawing/2014/main" id="{3908673D-C57F-4D47-99EC-D4CA5C6055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B99510-C72F-4D9A-A158-9407C0D7EFEC}"/>
              </a:ext>
            </a:extLst>
          </p:cNvPr>
          <p:cNvSpPr>
            <a:spLocks noGrp="1"/>
          </p:cNvSpPr>
          <p:nvPr>
            <p:ph type="sldNum" sz="quarter" idx="12"/>
          </p:nvPr>
        </p:nvSpPr>
        <p:spPr/>
        <p:txBody>
          <a:bodyPr/>
          <a:lstStyle/>
          <a:p>
            <a:fld id="{022167AF-07A0-4F99-A555-ED58CAC7B45C}" type="slidenum">
              <a:rPr lang="en-US" smtClean="0"/>
              <a:t>‹#›</a:t>
            </a:fld>
            <a:endParaRPr lang="en-US"/>
          </a:p>
        </p:txBody>
      </p:sp>
    </p:spTree>
    <p:extLst>
      <p:ext uri="{BB962C8B-B14F-4D97-AF65-F5344CB8AC3E}">
        <p14:creationId xmlns:p14="http://schemas.microsoft.com/office/powerpoint/2010/main" val="27988211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16024-8FA0-4757-8837-C462B85DCF2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F08A05-B2BD-4C88-99E8-9AAB6728AD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C11A8F-967F-4F4B-A39A-2F02DCBBC5B7}"/>
              </a:ext>
            </a:extLst>
          </p:cNvPr>
          <p:cNvSpPr>
            <a:spLocks noGrp="1"/>
          </p:cNvSpPr>
          <p:nvPr>
            <p:ph type="dt" sz="half" idx="10"/>
          </p:nvPr>
        </p:nvSpPr>
        <p:spPr/>
        <p:txBody>
          <a:bodyPr/>
          <a:lstStyle/>
          <a:p>
            <a:fld id="{55348D94-CBAF-46F8-9DC0-C0FA1FEA7FDE}" type="datetimeFigureOut">
              <a:rPr lang="en-US" smtClean="0"/>
              <a:t>4/13/2020</a:t>
            </a:fld>
            <a:endParaRPr lang="en-US"/>
          </a:p>
        </p:txBody>
      </p:sp>
      <p:sp>
        <p:nvSpPr>
          <p:cNvPr id="5" name="Footer Placeholder 4">
            <a:extLst>
              <a:ext uri="{FF2B5EF4-FFF2-40B4-BE49-F238E27FC236}">
                <a16:creationId xmlns:a16="http://schemas.microsoft.com/office/drawing/2014/main" id="{2A504F77-0499-4796-8F25-2FA831CC07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3E97F5-8FA9-4360-B9E9-6CD1C702F1A0}"/>
              </a:ext>
            </a:extLst>
          </p:cNvPr>
          <p:cNvSpPr>
            <a:spLocks noGrp="1"/>
          </p:cNvSpPr>
          <p:nvPr>
            <p:ph type="sldNum" sz="quarter" idx="12"/>
          </p:nvPr>
        </p:nvSpPr>
        <p:spPr/>
        <p:txBody>
          <a:bodyPr/>
          <a:lstStyle/>
          <a:p>
            <a:fld id="{022167AF-07A0-4F99-A555-ED58CAC7B45C}" type="slidenum">
              <a:rPr lang="en-US" smtClean="0"/>
              <a:t>‹#›</a:t>
            </a:fld>
            <a:endParaRPr lang="en-US"/>
          </a:p>
        </p:txBody>
      </p:sp>
    </p:spTree>
    <p:extLst>
      <p:ext uri="{BB962C8B-B14F-4D97-AF65-F5344CB8AC3E}">
        <p14:creationId xmlns:p14="http://schemas.microsoft.com/office/powerpoint/2010/main" val="1678516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08C7A9-AA5E-4D06-83EA-42478988118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6F6C4A-5CE0-4D34-BC04-58C8586CC5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3F735F-5863-4A6C-A871-7EDC2311A907}"/>
              </a:ext>
            </a:extLst>
          </p:cNvPr>
          <p:cNvSpPr>
            <a:spLocks noGrp="1"/>
          </p:cNvSpPr>
          <p:nvPr>
            <p:ph type="dt" sz="half" idx="10"/>
          </p:nvPr>
        </p:nvSpPr>
        <p:spPr/>
        <p:txBody>
          <a:bodyPr/>
          <a:lstStyle/>
          <a:p>
            <a:fld id="{55348D94-CBAF-46F8-9DC0-C0FA1FEA7FDE}" type="datetimeFigureOut">
              <a:rPr lang="en-US" smtClean="0"/>
              <a:t>4/13/2020</a:t>
            </a:fld>
            <a:endParaRPr lang="en-US"/>
          </a:p>
        </p:txBody>
      </p:sp>
      <p:sp>
        <p:nvSpPr>
          <p:cNvPr id="5" name="Footer Placeholder 4">
            <a:extLst>
              <a:ext uri="{FF2B5EF4-FFF2-40B4-BE49-F238E27FC236}">
                <a16:creationId xmlns:a16="http://schemas.microsoft.com/office/drawing/2014/main" id="{13B37AFC-5C4B-4C67-BE45-C5DAA19639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00D1DC-7AD0-4D30-8761-9F1C2F2A215D}"/>
              </a:ext>
            </a:extLst>
          </p:cNvPr>
          <p:cNvSpPr>
            <a:spLocks noGrp="1"/>
          </p:cNvSpPr>
          <p:nvPr>
            <p:ph type="sldNum" sz="quarter" idx="12"/>
          </p:nvPr>
        </p:nvSpPr>
        <p:spPr/>
        <p:txBody>
          <a:bodyPr/>
          <a:lstStyle/>
          <a:p>
            <a:fld id="{022167AF-07A0-4F99-A555-ED58CAC7B45C}" type="slidenum">
              <a:rPr lang="en-US" smtClean="0"/>
              <a:t>‹#›</a:t>
            </a:fld>
            <a:endParaRPr lang="en-US"/>
          </a:p>
        </p:txBody>
      </p:sp>
    </p:spTree>
    <p:extLst>
      <p:ext uri="{BB962C8B-B14F-4D97-AF65-F5344CB8AC3E}">
        <p14:creationId xmlns:p14="http://schemas.microsoft.com/office/powerpoint/2010/main" val="1916243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A3448-B361-4877-A205-D2F160BEC7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C72284-3038-4121-A9E5-86136B66ED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7361E7-EE79-40A7-9453-3AA55F2417D5}"/>
              </a:ext>
            </a:extLst>
          </p:cNvPr>
          <p:cNvSpPr>
            <a:spLocks noGrp="1"/>
          </p:cNvSpPr>
          <p:nvPr>
            <p:ph type="dt" sz="half" idx="10"/>
          </p:nvPr>
        </p:nvSpPr>
        <p:spPr/>
        <p:txBody>
          <a:bodyPr/>
          <a:lstStyle/>
          <a:p>
            <a:fld id="{55348D94-CBAF-46F8-9DC0-C0FA1FEA7FDE}" type="datetimeFigureOut">
              <a:rPr lang="en-US" smtClean="0"/>
              <a:t>4/13/2020</a:t>
            </a:fld>
            <a:endParaRPr lang="en-US"/>
          </a:p>
        </p:txBody>
      </p:sp>
      <p:sp>
        <p:nvSpPr>
          <p:cNvPr id="5" name="Footer Placeholder 4">
            <a:extLst>
              <a:ext uri="{FF2B5EF4-FFF2-40B4-BE49-F238E27FC236}">
                <a16:creationId xmlns:a16="http://schemas.microsoft.com/office/drawing/2014/main" id="{408B8C61-4F21-43A7-B376-168198FB58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E7D578-292F-4D32-B2C8-343F5D505F2C}"/>
              </a:ext>
            </a:extLst>
          </p:cNvPr>
          <p:cNvSpPr>
            <a:spLocks noGrp="1"/>
          </p:cNvSpPr>
          <p:nvPr>
            <p:ph type="sldNum" sz="quarter" idx="12"/>
          </p:nvPr>
        </p:nvSpPr>
        <p:spPr/>
        <p:txBody>
          <a:bodyPr/>
          <a:lstStyle/>
          <a:p>
            <a:fld id="{022167AF-07A0-4F99-A555-ED58CAC7B45C}" type="slidenum">
              <a:rPr lang="en-US" smtClean="0"/>
              <a:t>‹#›</a:t>
            </a:fld>
            <a:endParaRPr lang="en-US"/>
          </a:p>
        </p:txBody>
      </p:sp>
    </p:spTree>
    <p:extLst>
      <p:ext uri="{BB962C8B-B14F-4D97-AF65-F5344CB8AC3E}">
        <p14:creationId xmlns:p14="http://schemas.microsoft.com/office/powerpoint/2010/main" val="3014689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F36BE-6108-4612-9229-CDAEE9615E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D1DCC1-F16F-4B76-B88B-18AA2F5C20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A86B19-EFB4-4B51-9E0F-C5A3928AE1A9}"/>
              </a:ext>
            </a:extLst>
          </p:cNvPr>
          <p:cNvSpPr>
            <a:spLocks noGrp="1"/>
          </p:cNvSpPr>
          <p:nvPr>
            <p:ph type="dt" sz="half" idx="10"/>
          </p:nvPr>
        </p:nvSpPr>
        <p:spPr/>
        <p:txBody>
          <a:bodyPr/>
          <a:lstStyle/>
          <a:p>
            <a:fld id="{55348D94-CBAF-46F8-9DC0-C0FA1FEA7FDE}" type="datetimeFigureOut">
              <a:rPr lang="en-US" smtClean="0"/>
              <a:t>4/13/2020</a:t>
            </a:fld>
            <a:endParaRPr lang="en-US"/>
          </a:p>
        </p:txBody>
      </p:sp>
      <p:sp>
        <p:nvSpPr>
          <p:cNvPr id="5" name="Footer Placeholder 4">
            <a:extLst>
              <a:ext uri="{FF2B5EF4-FFF2-40B4-BE49-F238E27FC236}">
                <a16:creationId xmlns:a16="http://schemas.microsoft.com/office/drawing/2014/main" id="{DB3624B1-C238-4AFD-858A-EC8B7C8CA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FA924-D153-4893-9420-E9B719FB8A72}"/>
              </a:ext>
            </a:extLst>
          </p:cNvPr>
          <p:cNvSpPr>
            <a:spLocks noGrp="1"/>
          </p:cNvSpPr>
          <p:nvPr>
            <p:ph type="sldNum" sz="quarter" idx="12"/>
          </p:nvPr>
        </p:nvSpPr>
        <p:spPr/>
        <p:txBody>
          <a:bodyPr/>
          <a:lstStyle/>
          <a:p>
            <a:fld id="{022167AF-07A0-4F99-A555-ED58CAC7B45C}" type="slidenum">
              <a:rPr lang="en-US" smtClean="0"/>
              <a:t>‹#›</a:t>
            </a:fld>
            <a:endParaRPr lang="en-US"/>
          </a:p>
        </p:txBody>
      </p:sp>
    </p:spTree>
    <p:extLst>
      <p:ext uri="{BB962C8B-B14F-4D97-AF65-F5344CB8AC3E}">
        <p14:creationId xmlns:p14="http://schemas.microsoft.com/office/powerpoint/2010/main" val="257200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328DB-A73B-4C18-BECF-617F90F585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169402-6DD5-4174-975C-5983B756DE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D87BC91-5A81-4CA3-A838-D084103D41A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5E43D9-F4D2-4909-9C85-0AEDD61FD362}"/>
              </a:ext>
            </a:extLst>
          </p:cNvPr>
          <p:cNvSpPr>
            <a:spLocks noGrp="1"/>
          </p:cNvSpPr>
          <p:nvPr>
            <p:ph type="dt" sz="half" idx="10"/>
          </p:nvPr>
        </p:nvSpPr>
        <p:spPr/>
        <p:txBody>
          <a:bodyPr/>
          <a:lstStyle/>
          <a:p>
            <a:fld id="{55348D94-CBAF-46F8-9DC0-C0FA1FEA7FDE}" type="datetimeFigureOut">
              <a:rPr lang="en-US" smtClean="0"/>
              <a:t>4/13/2020</a:t>
            </a:fld>
            <a:endParaRPr lang="en-US"/>
          </a:p>
        </p:txBody>
      </p:sp>
      <p:sp>
        <p:nvSpPr>
          <p:cNvPr id="6" name="Footer Placeholder 5">
            <a:extLst>
              <a:ext uri="{FF2B5EF4-FFF2-40B4-BE49-F238E27FC236}">
                <a16:creationId xmlns:a16="http://schemas.microsoft.com/office/drawing/2014/main" id="{442334AC-5D9D-4CD1-9F99-D61BA43F07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81ED32-BE23-4A42-AEC9-0654BC3F7B60}"/>
              </a:ext>
            </a:extLst>
          </p:cNvPr>
          <p:cNvSpPr>
            <a:spLocks noGrp="1"/>
          </p:cNvSpPr>
          <p:nvPr>
            <p:ph type="sldNum" sz="quarter" idx="12"/>
          </p:nvPr>
        </p:nvSpPr>
        <p:spPr/>
        <p:txBody>
          <a:bodyPr/>
          <a:lstStyle/>
          <a:p>
            <a:fld id="{022167AF-07A0-4F99-A555-ED58CAC7B45C}" type="slidenum">
              <a:rPr lang="en-US" smtClean="0"/>
              <a:t>‹#›</a:t>
            </a:fld>
            <a:endParaRPr lang="en-US"/>
          </a:p>
        </p:txBody>
      </p:sp>
    </p:spTree>
    <p:extLst>
      <p:ext uri="{BB962C8B-B14F-4D97-AF65-F5344CB8AC3E}">
        <p14:creationId xmlns:p14="http://schemas.microsoft.com/office/powerpoint/2010/main" val="6811006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79734-858D-4C4A-8B81-84B5ACB2F2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985BF8-A46A-4957-B23B-48983DF9A5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6B3ABC-B60F-4F16-8567-DAC45F2DBFB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676838E-E6EE-445E-AD7D-449C3B6B5C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95E006-BB90-4032-B241-497478640C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26E799-5F54-43DD-91AF-690C0CA26CA8}"/>
              </a:ext>
            </a:extLst>
          </p:cNvPr>
          <p:cNvSpPr>
            <a:spLocks noGrp="1"/>
          </p:cNvSpPr>
          <p:nvPr>
            <p:ph type="dt" sz="half" idx="10"/>
          </p:nvPr>
        </p:nvSpPr>
        <p:spPr/>
        <p:txBody>
          <a:bodyPr/>
          <a:lstStyle/>
          <a:p>
            <a:fld id="{55348D94-CBAF-46F8-9DC0-C0FA1FEA7FDE}" type="datetimeFigureOut">
              <a:rPr lang="en-US" smtClean="0"/>
              <a:t>4/13/2020</a:t>
            </a:fld>
            <a:endParaRPr lang="en-US"/>
          </a:p>
        </p:txBody>
      </p:sp>
      <p:sp>
        <p:nvSpPr>
          <p:cNvPr id="8" name="Footer Placeholder 7">
            <a:extLst>
              <a:ext uri="{FF2B5EF4-FFF2-40B4-BE49-F238E27FC236}">
                <a16:creationId xmlns:a16="http://schemas.microsoft.com/office/drawing/2014/main" id="{F2688349-569C-4246-A508-C094E76B3AA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E719BB-0C4F-44D2-B9F3-0B60052E3226}"/>
              </a:ext>
            </a:extLst>
          </p:cNvPr>
          <p:cNvSpPr>
            <a:spLocks noGrp="1"/>
          </p:cNvSpPr>
          <p:nvPr>
            <p:ph type="sldNum" sz="quarter" idx="12"/>
          </p:nvPr>
        </p:nvSpPr>
        <p:spPr/>
        <p:txBody>
          <a:bodyPr/>
          <a:lstStyle/>
          <a:p>
            <a:fld id="{022167AF-07A0-4F99-A555-ED58CAC7B45C}" type="slidenum">
              <a:rPr lang="en-US" smtClean="0"/>
              <a:t>‹#›</a:t>
            </a:fld>
            <a:endParaRPr lang="en-US"/>
          </a:p>
        </p:txBody>
      </p:sp>
    </p:spTree>
    <p:extLst>
      <p:ext uri="{BB962C8B-B14F-4D97-AF65-F5344CB8AC3E}">
        <p14:creationId xmlns:p14="http://schemas.microsoft.com/office/powerpoint/2010/main" val="2485685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3D55E-05CB-4C6B-9BCE-3D5CA01415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A966B97-2DE5-41F0-B37D-1613C0AF83B8}"/>
              </a:ext>
            </a:extLst>
          </p:cNvPr>
          <p:cNvSpPr>
            <a:spLocks noGrp="1"/>
          </p:cNvSpPr>
          <p:nvPr>
            <p:ph type="dt" sz="half" idx="10"/>
          </p:nvPr>
        </p:nvSpPr>
        <p:spPr/>
        <p:txBody>
          <a:bodyPr/>
          <a:lstStyle/>
          <a:p>
            <a:fld id="{55348D94-CBAF-46F8-9DC0-C0FA1FEA7FDE}" type="datetimeFigureOut">
              <a:rPr lang="en-US" smtClean="0"/>
              <a:t>4/13/2020</a:t>
            </a:fld>
            <a:endParaRPr lang="en-US"/>
          </a:p>
        </p:txBody>
      </p:sp>
      <p:sp>
        <p:nvSpPr>
          <p:cNvPr id="4" name="Footer Placeholder 3">
            <a:extLst>
              <a:ext uri="{FF2B5EF4-FFF2-40B4-BE49-F238E27FC236}">
                <a16:creationId xmlns:a16="http://schemas.microsoft.com/office/drawing/2014/main" id="{68D11060-AD0E-451E-9BD6-50892E8441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59E71E-CE98-4D6D-88DE-7605E29470EA}"/>
              </a:ext>
            </a:extLst>
          </p:cNvPr>
          <p:cNvSpPr>
            <a:spLocks noGrp="1"/>
          </p:cNvSpPr>
          <p:nvPr>
            <p:ph type="sldNum" sz="quarter" idx="12"/>
          </p:nvPr>
        </p:nvSpPr>
        <p:spPr/>
        <p:txBody>
          <a:bodyPr/>
          <a:lstStyle/>
          <a:p>
            <a:fld id="{022167AF-07A0-4F99-A555-ED58CAC7B45C}" type="slidenum">
              <a:rPr lang="en-US" smtClean="0"/>
              <a:t>‹#›</a:t>
            </a:fld>
            <a:endParaRPr lang="en-US"/>
          </a:p>
        </p:txBody>
      </p:sp>
    </p:spTree>
    <p:extLst>
      <p:ext uri="{BB962C8B-B14F-4D97-AF65-F5344CB8AC3E}">
        <p14:creationId xmlns:p14="http://schemas.microsoft.com/office/powerpoint/2010/main" val="3699620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CEAED5-0D9E-4EFF-840C-CF9005E3E893}"/>
              </a:ext>
            </a:extLst>
          </p:cNvPr>
          <p:cNvSpPr>
            <a:spLocks noGrp="1"/>
          </p:cNvSpPr>
          <p:nvPr>
            <p:ph type="dt" sz="half" idx="10"/>
          </p:nvPr>
        </p:nvSpPr>
        <p:spPr/>
        <p:txBody>
          <a:bodyPr/>
          <a:lstStyle/>
          <a:p>
            <a:fld id="{55348D94-CBAF-46F8-9DC0-C0FA1FEA7FDE}" type="datetimeFigureOut">
              <a:rPr lang="en-US" smtClean="0"/>
              <a:t>4/13/2020</a:t>
            </a:fld>
            <a:endParaRPr lang="en-US"/>
          </a:p>
        </p:txBody>
      </p:sp>
      <p:sp>
        <p:nvSpPr>
          <p:cNvPr id="3" name="Footer Placeholder 2">
            <a:extLst>
              <a:ext uri="{FF2B5EF4-FFF2-40B4-BE49-F238E27FC236}">
                <a16:creationId xmlns:a16="http://schemas.microsoft.com/office/drawing/2014/main" id="{80FE06C5-03E8-47CC-8271-01B671F3FA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5591AAB-33FA-4082-B42B-F081BCF208C2}"/>
              </a:ext>
            </a:extLst>
          </p:cNvPr>
          <p:cNvSpPr>
            <a:spLocks noGrp="1"/>
          </p:cNvSpPr>
          <p:nvPr>
            <p:ph type="sldNum" sz="quarter" idx="12"/>
          </p:nvPr>
        </p:nvSpPr>
        <p:spPr/>
        <p:txBody>
          <a:bodyPr/>
          <a:lstStyle/>
          <a:p>
            <a:fld id="{022167AF-07A0-4F99-A555-ED58CAC7B45C}" type="slidenum">
              <a:rPr lang="en-US" smtClean="0"/>
              <a:t>‹#›</a:t>
            </a:fld>
            <a:endParaRPr lang="en-US"/>
          </a:p>
        </p:txBody>
      </p:sp>
    </p:spTree>
    <p:extLst>
      <p:ext uri="{BB962C8B-B14F-4D97-AF65-F5344CB8AC3E}">
        <p14:creationId xmlns:p14="http://schemas.microsoft.com/office/powerpoint/2010/main" val="3175289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228BF-5D21-42B6-9C3D-06E6584215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20F08E-FC56-4B11-856C-7B750344E7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9598137-22F8-49C5-B676-C7D21CD257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C959FA-122E-4DFC-B0DE-48A88FFE6766}"/>
              </a:ext>
            </a:extLst>
          </p:cNvPr>
          <p:cNvSpPr>
            <a:spLocks noGrp="1"/>
          </p:cNvSpPr>
          <p:nvPr>
            <p:ph type="dt" sz="half" idx="10"/>
          </p:nvPr>
        </p:nvSpPr>
        <p:spPr/>
        <p:txBody>
          <a:bodyPr/>
          <a:lstStyle/>
          <a:p>
            <a:fld id="{55348D94-CBAF-46F8-9DC0-C0FA1FEA7FDE}" type="datetimeFigureOut">
              <a:rPr lang="en-US" smtClean="0"/>
              <a:t>4/13/2020</a:t>
            </a:fld>
            <a:endParaRPr lang="en-US"/>
          </a:p>
        </p:txBody>
      </p:sp>
      <p:sp>
        <p:nvSpPr>
          <p:cNvPr id="6" name="Footer Placeholder 5">
            <a:extLst>
              <a:ext uri="{FF2B5EF4-FFF2-40B4-BE49-F238E27FC236}">
                <a16:creationId xmlns:a16="http://schemas.microsoft.com/office/drawing/2014/main" id="{3A37ED8C-BB53-49CE-89A6-9A8ED63085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EDED84-17D7-44FF-9CA6-64FDF83CD595}"/>
              </a:ext>
            </a:extLst>
          </p:cNvPr>
          <p:cNvSpPr>
            <a:spLocks noGrp="1"/>
          </p:cNvSpPr>
          <p:nvPr>
            <p:ph type="sldNum" sz="quarter" idx="12"/>
          </p:nvPr>
        </p:nvSpPr>
        <p:spPr/>
        <p:txBody>
          <a:bodyPr/>
          <a:lstStyle/>
          <a:p>
            <a:fld id="{022167AF-07A0-4F99-A555-ED58CAC7B45C}" type="slidenum">
              <a:rPr lang="en-US" smtClean="0"/>
              <a:t>‹#›</a:t>
            </a:fld>
            <a:endParaRPr lang="en-US"/>
          </a:p>
        </p:txBody>
      </p:sp>
    </p:spTree>
    <p:extLst>
      <p:ext uri="{BB962C8B-B14F-4D97-AF65-F5344CB8AC3E}">
        <p14:creationId xmlns:p14="http://schemas.microsoft.com/office/powerpoint/2010/main" val="2363439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2865-F556-45CC-9D08-5AA7449C0D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5700D3F-F4E7-4915-9010-51CAB32CDD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997BA31-8F24-43F2-85DC-B4A47DF2B2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0009D6-F6F9-4B9E-A5C7-1752D42B7083}"/>
              </a:ext>
            </a:extLst>
          </p:cNvPr>
          <p:cNvSpPr>
            <a:spLocks noGrp="1"/>
          </p:cNvSpPr>
          <p:nvPr>
            <p:ph type="dt" sz="half" idx="10"/>
          </p:nvPr>
        </p:nvSpPr>
        <p:spPr/>
        <p:txBody>
          <a:bodyPr/>
          <a:lstStyle/>
          <a:p>
            <a:fld id="{55348D94-CBAF-46F8-9DC0-C0FA1FEA7FDE}" type="datetimeFigureOut">
              <a:rPr lang="en-US" smtClean="0"/>
              <a:t>4/13/2020</a:t>
            </a:fld>
            <a:endParaRPr lang="en-US"/>
          </a:p>
        </p:txBody>
      </p:sp>
      <p:sp>
        <p:nvSpPr>
          <p:cNvPr id="6" name="Footer Placeholder 5">
            <a:extLst>
              <a:ext uri="{FF2B5EF4-FFF2-40B4-BE49-F238E27FC236}">
                <a16:creationId xmlns:a16="http://schemas.microsoft.com/office/drawing/2014/main" id="{1E700EE6-6184-401D-A845-80DDFB654E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423A13-AB7D-46EF-A33B-5361B2B8A903}"/>
              </a:ext>
            </a:extLst>
          </p:cNvPr>
          <p:cNvSpPr>
            <a:spLocks noGrp="1"/>
          </p:cNvSpPr>
          <p:nvPr>
            <p:ph type="sldNum" sz="quarter" idx="12"/>
          </p:nvPr>
        </p:nvSpPr>
        <p:spPr/>
        <p:txBody>
          <a:bodyPr/>
          <a:lstStyle/>
          <a:p>
            <a:fld id="{022167AF-07A0-4F99-A555-ED58CAC7B45C}" type="slidenum">
              <a:rPr lang="en-US" smtClean="0"/>
              <a:t>‹#›</a:t>
            </a:fld>
            <a:endParaRPr lang="en-US"/>
          </a:p>
        </p:txBody>
      </p:sp>
    </p:spTree>
    <p:extLst>
      <p:ext uri="{BB962C8B-B14F-4D97-AF65-F5344CB8AC3E}">
        <p14:creationId xmlns:p14="http://schemas.microsoft.com/office/powerpoint/2010/main" val="1963326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0DFD5E-4944-4DD4-9DDD-0BBEDE9765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6AD0D6E-F000-4681-AEA2-DF396F4E74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F8F7CC-94D9-449B-B764-C012619750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348D94-CBAF-46F8-9DC0-C0FA1FEA7FDE}" type="datetimeFigureOut">
              <a:rPr lang="en-US" smtClean="0"/>
              <a:t>4/13/2020</a:t>
            </a:fld>
            <a:endParaRPr lang="en-US"/>
          </a:p>
        </p:txBody>
      </p:sp>
      <p:sp>
        <p:nvSpPr>
          <p:cNvPr id="5" name="Footer Placeholder 4">
            <a:extLst>
              <a:ext uri="{FF2B5EF4-FFF2-40B4-BE49-F238E27FC236}">
                <a16:creationId xmlns:a16="http://schemas.microsoft.com/office/drawing/2014/main" id="{10C8A2D1-EBBE-466E-B509-13C127F399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1A39CDC-4D08-4EAD-8F02-DF6BD6FB7F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2167AF-07A0-4F99-A555-ED58CAC7B45C}" type="slidenum">
              <a:rPr lang="en-US" smtClean="0"/>
              <a:t>‹#›</a:t>
            </a:fld>
            <a:endParaRPr lang="en-US"/>
          </a:p>
        </p:txBody>
      </p:sp>
    </p:spTree>
    <p:extLst>
      <p:ext uri="{BB962C8B-B14F-4D97-AF65-F5344CB8AC3E}">
        <p14:creationId xmlns:p14="http://schemas.microsoft.com/office/powerpoint/2010/main" val="15340382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D61AA7-3B57-404F-98BF-2E9DECE6132D}"/>
              </a:ext>
            </a:extLst>
          </p:cNvPr>
          <p:cNvSpPr/>
          <p:nvPr/>
        </p:nvSpPr>
        <p:spPr>
          <a:xfrm>
            <a:off x="161365" y="0"/>
            <a:ext cx="8754035" cy="3373359"/>
          </a:xfrm>
          <a:prstGeom prst="rect">
            <a:avLst/>
          </a:prstGeom>
        </p:spPr>
        <p:txBody>
          <a:bodyPr wrap="square">
            <a:spAutoFit/>
          </a:bodyPr>
          <a:lstStyle/>
          <a:p>
            <a:r>
              <a:rPr lang="en-US" dirty="0">
                <a:solidFill>
                  <a:srgbClr val="0070C0"/>
                </a:solidFill>
              </a:rPr>
              <a:t>The Product Wheel Tool modeled in Excel Solver determines for each SKU the ‘duration between campaign’ (relates to campaign size) that will give the least overall cost product wheel costs (transition + inventory carrying cost)</a:t>
            </a:r>
          </a:p>
          <a:p>
            <a:pPr>
              <a:lnSpc>
                <a:spcPct val="150000"/>
              </a:lnSpc>
            </a:pPr>
            <a:r>
              <a:rPr lang="en-US" i="1" dirty="0">
                <a:solidFill>
                  <a:srgbClr val="0070C0"/>
                </a:solidFill>
              </a:rPr>
              <a:t>Objective:  </a:t>
            </a:r>
            <a:r>
              <a:rPr lang="en-US" i="1" dirty="0"/>
              <a:t>Minimize Product Wheel Cost at SKU level within supplied constraints</a:t>
            </a:r>
          </a:p>
          <a:p>
            <a:pPr>
              <a:lnSpc>
                <a:spcPct val="150000"/>
              </a:lnSpc>
            </a:pPr>
            <a:r>
              <a:rPr lang="en-US" i="1" dirty="0">
                <a:solidFill>
                  <a:srgbClr val="0070C0"/>
                </a:solidFill>
              </a:rPr>
              <a:t>Method: </a:t>
            </a:r>
            <a:r>
              <a:rPr lang="en-US" i="1" dirty="0"/>
              <a:t>Optimize unconstrained first.  Then, apply constraints (e.g. target inventory) to get a realistic solution</a:t>
            </a:r>
          </a:p>
          <a:p>
            <a:pPr>
              <a:lnSpc>
                <a:spcPct val="150000"/>
              </a:lnSpc>
            </a:pPr>
            <a:r>
              <a:rPr lang="en-US" i="1" dirty="0">
                <a:solidFill>
                  <a:srgbClr val="0070C0"/>
                </a:solidFill>
              </a:rPr>
              <a:t>Key Output from the model:  </a:t>
            </a:r>
            <a:r>
              <a:rPr lang="en-US" i="1" dirty="0"/>
              <a:t>How often to make a SKU i.e. duration between campaigns</a:t>
            </a:r>
          </a:p>
          <a:p>
            <a:pPr>
              <a:lnSpc>
                <a:spcPct val="150000"/>
              </a:lnSpc>
            </a:pPr>
            <a:r>
              <a:rPr lang="en-US" i="1" dirty="0">
                <a:solidFill>
                  <a:srgbClr val="0070C0"/>
                </a:solidFill>
              </a:rPr>
              <a:t>Unfortunately we don’t have inventory carrying cost data. So we will only be minimizing transition costs</a:t>
            </a:r>
          </a:p>
        </p:txBody>
      </p:sp>
      <p:pic>
        <p:nvPicPr>
          <p:cNvPr id="3" name="Picture 2">
            <a:extLst>
              <a:ext uri="{FF2B5EF4-FFF2-40B4-BE49-F238E27FC236}">
                <a16:creationId xmlns:a16="http://schemas.microsoft.com/office/drawing/2014/main" id="{7FFE5CE5-560D-48EB-A3E2-D8761971C1C2}"/>
              </a:ext>
            </a:extLst>
          </p:cNvPr>
          <p:cNvPicPr>
            <a:picLocks noChangeAspect="1"/>
          </p:cNvPicPr>
          <p:nvPr/>
        </p:nvPicPr>
        <p:blipFill>
          <a:blip r:embed="rId2"/>
          <a:stretch>
            <a:fillRect/>
          </a:stretch>
        </p:blipFill>
        <p:spPr>
          <a:xfrm>
            <a:off x="5325918" y="2885319"/>
            <a:ext cx="5345546" cy="3726654"/>
          </a:xfrm>
          <a:prstGeom prst="rect">
            <a:avLst/>
          </a:prstGeom>
        </p:spPr>
      </p:pic>
      <p:sp>
        <p:nvSpPr>
          <p:cNvPr id="4" name="Content Placeholder 2">
            <a:extLst>
              <a:ext uri="{FF2B5EF4-FFF2-40B4-BE49-F238E27FC236}">
                <a16:creationId xmlns:a16="http://schemas.microsoft.com/office/drawing/2014/main" id="{E2A12C28-A6C4-4E8F-9183-69F118B6DAA1}"/>
              </a:ext>
            </a:extLst>
          </p:cNvPr>
          <p:cNvSpPr txBox="1">
            <a:spLocks/>
          </p:cNvSpPr>
          <p:nvPr/>
        </p:nvSpPr>
        <p:spPr>
          <a:xfrm>
            <a:off x="699655" y="3758045"/>
            <a:ext cx="3746500" cy="99060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t>Example:</a:t>
            </a:r>
          </a:p>
          <a:p>
            <a:pPr marL="0" indent="0">
              <a:buNone/>
            </a:pPr>
            <a:r>
              <a:rPr lang="en-US" sz="1200" i="1" dirty="0"/>
              <a:t>As wheel length (or, duration between campaign) increases we make bigger and fewer runs lowering transition costs while increasing inventory carrying costs</a:t>
            </a:r>
          </a:p>
          <a:p>
            <a:pPr marL="0" indent="0">
              <a:buNone/>
            </a:pPr>
            <a:endParaRPr lang="en-US" sz="1200" i="1" dirty="0"/>
          </a:p>
          <a:p>
            <a:pPr marL="0" indent="0">
              <a:buNone/>
            </a:pPr>
            <a:r>
              <a:rPr lang="en-US" sz="1200" i="1" dirty="0"/>
              <a:t>At the optimum point Total Product Wheel Cost is the least (usually around the intersection point of the curve)</a:t>
            </a:r>
          </a:p>
          <a:p>
            <a:pPr marL="0" indent="0">
              <a:buNone/>
            </a:pPr>
            <a:endParaRPr lang="en-US" sz="1200" i="1" dirty="0"/>
          </a:p>
        </p:txBody>
      </p:sp>
    </p:spTree>
    <p:extLst>
      <p:ext uri="{BB962C8B-B14F-4D97-AF65-F5344CB8AC3E}">
        <p14:creationId xmlns:p14="http://schemas.microsoft.com/office/powerpoint/2010/main" val="4032020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FAB1B9E-F923-4E6F-95E7-DC568E7227DD}"/>
              </a:ext>
            </a:extLst>
          </p:cNvPr>
          <p:cNvPicPr>
            <a:picLocks noChangeAspect="1"/>
          </p:cNvPicPr>
          <p:nvPr/>
        </p:nvPicPr>
        <p:blipFill rotWithShape="1">
          <a:blip r:embed="rId2">
            <a:extLst>
              <a:ext uri="{28A0092B-C50C-407E-A947-70E740481C1C}">
                <a14:useLocalDpi xmlns:a14="http://schemas.microsoft.com/office/drawing/2010/main" val="0"/>
              </a:ext>
            </a:extLst>
          </a:blip>
          <a:srcRect r="34830" b="22691"/>
          <a:stretch/>
        </p:blipFill>
        <p:spPr>
          <a:xfrm>
            <a:off x="67737" y="614456"/>
            <a:ext cx="5435596" cy="5373378"/>
          </a:xfrm>
          <a:prstGeom prst="rect">
            <a:avLst/>
          </a:prstGeom>
        </p:spPr>
      </p:pic>
      <p:cxnSp>
        <p:nvCxnSpPr>
          <p:cNvPr id="7" name="Straight Connector 6">
            <a:extLst>
              <a:ext uri="{FF2B5EF4-FFF2-40B4-BE49-F238E27FC236}">
                <a16:creationId xmlns:a16="http://schemas.microsoft.com/office/drawing/2014/main" id="{FAE9A396-D0BC-42C8-9949-0B549CB7D1E8}"/>
              </a:ext>
            </a:extLst>
          </p:cNvPr>
          <p:cNvCxnSpPr>
            <a:cxnSpLocks/>
          </p:cNvCxnSpPr>
          <p:nvPr/>
        </p:nvCxnSpPr>
        <p:spPr>
          <a:xfrm flipH="1">
            <a:off x="1854188" y="850287"/>
            <a:ext cx="38112" cy="4507032"/>
          </a:xfrm>
          <a:prstGeom prst="line">
            <a:avLst/>
          </a:prstGeom>
          <a:ln w="2857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 name="Straight Connector 7">
            <a:extLst>
              <a:ext uri="{FF2B5EF4-FFF2-40B4-BE49-F238E27FC236}">
                <a16:creationId xmlns:a16="http://schemas.microsoft.com/office/drawing/2014/main" id="{866B3853-047E-4D9B-A20C-AAEF4455266A}"/>
              </a:ext>
            </a:extLst>
          </p:cNvPr>
          <p:cNvCxnSpPr>
            <a:cxnSpLocks/>
          </p:cNvCxnSpPr>
          <p:nvPr/>
        </p:nvCxnSpPr>
        <p:spPr>
          <a:xfrm>
            <a:off x="1068260" y="4395496"/>
            <a:ext cx="4378430" cy="0"/>
          </a:xfrm>
          <a:prstGeom prst="line">
            <a:avLst/>
          </a:prstGeom>
          <a:ln w="2857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 name="TextBox 8">
            <a:extLst>
              <a:ext uri="{FF2B5EF4-FFF2-40B4-BE49-F238E27FC236}">
                <a16:creationId xmlns:a16="http://schemas.microsoft.com/office/drawing/2014/main" id="{C4DAB5F4-BCAB-4F0F-A314-37327581A99F}"/>
              </a:ext>
            </a:extLst>
          </p:cNvPr>
          <p:cNvSpPr txBox="1"/>
          <p:nvPr/>
        </p:nvSpPr>
        <p:spPr>
          <a:xfrm>
            <a:off x="8803631" y="614456"/>
            <a:ext cx="2893532" cy="2062103"/>
          </a:xfrm>
          <a:prstGeom prst="rect">
            <a:avLst/>
          </a:prstGeom>
          <a:noFill/>
        </p:spPr>
        <p:txBody>
          <a:bodyPr wrap="square" rtlCol="0">
            <a:spAutoFit/>
          </a:bodyPr>
          <a:lstStyle/>
          <a:p>
            <a:pPr marL="400050" indent="-400050">
              <a:buFont typeface="+mj-lt"/>
              <a:buAutoNum type="romanUcPeriod"/>
            </a:pPr>
            <a:r>
              <a:rPr lang="en-US" sz="1600" dirty="0"/>
              <a:t>Low median, tight distribution</a:t>
            </a:r>
          </a:p>
          <a:p>
            <a:pPr marL="400050" indent="-400050">
              <a:buFont typeface="+mj-lt"/>
              <a:buAutoNum type="romanUcPeriod"/>
            </a:pPr>
            <a:r>
              <a:rPr lang="en-US" sz="1600" dirty="0"/>
              <a:t>Low median, broad distribution</a:t>
            </a:r>
          </a:p>
          <a:p>
            <a:pPr marL="400050" indent="-400050">
              <a:buFont typeface="+mj-lt"/>
              <a:buAutoNum type="romanUcPeriod"/>
            </a:pPr>
            <a:r>
              <a:rPr lang="en-US" sz="1600" dirty="0"/>
              <a:t>High median, tight distribution</a:t>
            </a:r>
          </a:p>
          <a:p>
            <a:pPr marL="400050" indent="-400050">
              <a:buFont typeface="+mj-lt"/>
              <a:buAutoNum type="romanUcPeriod"/>
            </a:pPr>
            <a:r>
              <a:rPr lang="en-US" sz="1600" dirty="0"/>
              <a:t>High median, broad distribution</a:t>
            </a:r>
          </a:p>
        </p:txBody>
      </p:sp>
      <p:sp>
        <p:nvSpPr>
          <p:cNvPr id="10" name="TextBox 9">
            <a:extLst>
              <a:ext uri="{FF2B5EF4-FFF2-40B4-BE49-F238E27FC236}">
                <a16:creationId xmlns:a16="http://schemas.microsoft.com/office/drawing/2014/main" id="{47B7290D-846E-46D5-8DD8-EB67804D0EE2}"/>
              </a:ext>
            </a:extLst>
          </p:cNvPr>
          <p:cNvSpPr txBox="1"/>
          <p:nvPr/>
        </p:nvSpPr>
        <p:spPr>
          <a:xfrm>
            <a:off x="1048152" y="5020776"/>
            <a:ext cx="314981" cy="348514"/>
          </a:xfrm>
          <a:prstGeom prst="rect">
            <a:avLst/>
          </a:prstGeom>
          <a:noFill/>
          <a:ln>
            <a:solidFill>
              <a:schemeClr val="tx1"/>
            </a:solidFill>
          </a:ln>
        </p:spPr>
        <p:txBody>
          <a:bodyPr wrap="square" rtlCol="0">
            <a:spAutoFit/>
          </a:bodyPr>
          <a:lstStyle/>
          <a:p>
            <a:pPr algn="ctr"/>
            <a:r>
              <a:rPr lang="en-US" sz="1600" dirty="0"/>
              <a:t>I.</a:t>
            </a:r>
          </a:p>
        </p:txBody>
      </p:sp>
      <p:sp>
        <p:nvSpPr>
          <p:cNvPr id="11" name="TextBox 10">
            <a:extLst>
              <a:ext uri="{FF2B5EF4-FFF2-40B4-BE49-F238E27FC236}">
                <a16:creationId xmlns:a16="http://schemas.microsoft.com/office/drawing/2014/main" id="{44E7F193-10BD-4880-99AF-1E183621FE57}"/>
              </a:ext>
            </a:extLst>
          </p:cNvPr>
          <p:cNvSpPr txBox="1"/>
          <p:nvPr/>
        </p:nvSpPr>
        <p:spPr>
          <a:xfrm>
            <a:off x="1058320" y="835864"/>
            <a:ext cx="457213" cy="338554"/>
          </a:xfrm>
          <a:prstGeom prst="rect">
            <a:avLst/>
          </a:prstGeom>
          <a:noFill/>
          <a:ln>
            <a:solidFill>
              <a:schemeClr val="tx1"/>
            </a:solidFill>
          </a:ln>
        </p:spPr>
        <p:txBody>
          <a:bodyPr wrap="square" rtlCol="0">
            <a:spAutoFit/>
          </a:bodyPr>
          <a:lstStyle/>
          <a:p>
            <a:pPr algn="ctr"/>
            <a:r>
              <a:rPr lang="en-US" sz="1600" dirty="0"/>
              <a:t>II.</a:t>
            </a:r>
          </a:p>
        </p:txBody>
      </p:sp>
      <p:sp>
        <p:nvSpPr>
          <p:cNvPr id="13" name="TextBox 12">
            <a:extLst>
              <a:ext uri="{FF2B5EF4-FFF2-40B4-BE49-F238E27FC236}">
                <a16:creationId xmlns:a16="http://schemas.microsoft.com/office/drawing/2014/main" id="{D8D79AF2-9949-4219-BA2B-5EA13EE36FA0}"/>
              </a:ext>
            </a:extLst>
          </p:cNvPr>
          <p:cNvSpPr txBox="1"/>
          <p:nvPr/>
        </p:nvSpPr>
        <p:spPr>
          <a:xfrm>
            <a:off x="4996960" y="5020776"/>
            <a:ext cx="457213" cy="338554"/>
          </a:xfrm>
          <a:prstGeom prst="rect">
            <a:avLst/>
          </a:prstGeom>
          <a:noFill/>
          <a:ln>
            <a:solidFill>
              <a:schemeClr val="tx1"/>
            </a:solidFill>
          </a:ln>
        </p:spPr>
        <p:txBody>
          <a:bodyPr wrap="square" rtlCol="0">
            <a:spAutoFit/>
          </a:bodyPr>
          <a:lstStyle/>
          <a:p>
            <a:pPr algn="ctr"/>
            <a:r>
              <a:rPr lang="en-US" sz="1600" dirty="0"/>
              <a:t>III.</a:t>
            </a:r>
          </a:p>
        </p:txBody>
      </p:sp>
      <p:sp>
        <p:nvSpPr>
          <p:cNvPr id="14" name="TextBox 13">
            <a:extLst>
              <a:ext uri="{FF2B5EF4-FFF2-40B4-BE49-F238E27FC236}">
                <a16:creationId xmlns:a16="http://schemas.microsoft.com/office/drawing/2014/main" id="{199D6120-BDF4-4703-A9B9-0FA5470E0FD9}"/>
              </a:ext>
            </a:extLst>
          </p:cNvPr>
          <p:cNvSpPr txBox="1"/>
          <p:nvPr/>
        </p:nvSpPr>
        <p:spPr>
          <a:xfrm>
            <a:off x="4979537" y="835864"/>
            <a:ext cx="457213" cy="338554"/>
          </a:xfrm>
          <a:prstGeom prst="rect">
            <a:avLst/>
          </a:prstGeom>
          <a:noFill/>
          <a:ln>
            <a:solidFill>
              <a:schemeClr val="tx1"/>
            </a:solidFill>
          </a:ln>
        </p:spPr>
        <p:txBody>
          <a:bodyPr wrap="square" rtlCol="0">
            <a:spAutoFit/>
          </a:bodyPr>
          <a:lstStyle/>
          <a:p>
            <a:pPr algn="ctr"/>
            <a:r>
              <a:rPr lang="en-US" sz="1600" dirty="0"/>
              <a:t>IV.</a:t>
            </a:r>
          </a:p>
        </p:txBody>
      </p:sp>
      <p:pic>
        <p:nvPicPr>
          <p:cNvPr id="16" name="Picture 15">
            <a:extLst>
              <a:ext uri="{FF2B5EF4-FFF2-40B4-BE49-F238E27FC236}">
                <a16:creationId xmlns:a16="http://schemas.microsoft.com/office/drawing/2014/main" id="{D3B14837-9DF1-4D95-AA18-384B7CBE235F}"/>
              </a:ext>
            </a:extLst>
          </p:cNvPr>
          <p:cNvPicPr>
            <a:picLocks noChangeAspect="1"/>
          </p:cNvPicPr>
          <p:nvPr/>
        </p:nvPicPr>
        <p:blipFill rotWithShape="1">
          <a:blip r:embed="rId2">
            <a:extLst>
              <a:ext uri="{28A0092B-C50C-407E-A947-70E740481C1C}">
                <a14:useLocalDpi xmlns:a14="http://schemas.microsoft.com/office/drawing/2010/main" val="0"/>
              </a:ext>
            </a:extLst>
          </a:blip>
          <a:srcRect l="65308" t="4498"/>
          <a:stretch/>
        </p:blipFill>
        <p:spPr>
          <a:xfrm>
            <a:off x="5980109" y="614456"/>
            <a:ext cx="2177573" cy="4995427"/>
          </a:xfrm>
          <a:prstGeom prst="rect">
            <a:avLst/>
          </a:prstGeom>
        </p:spPr>
      </p:pic>
      <p:sp>
        <p:nvSpPr>
          <p:cNvPr id="18" name="TextBox 17">
            <a:extLst>
              <a:ext uri="{FF2B5EF4-FFF2-40B4-BE49-F238E27FC236}">
                <a16:creationId xmlns:a16="http://schemas.microsoft.com/office/drawing/2014/main" id="{A0A3FBDD-1457-478A-BDB0-A73F488755E9}"/>
              </a:ext>
            </a:extLst>
          </p:cNvPr>
          <p:cNvSpPr txBox="1"/>
          <p:nvPr/>
        </p:nvSpPr>
        <p:spPr>
          <a:xfrm>
            <a:off x="202675" y="-82093"/>
            <a:ext cx="6452728" cy="461665"/>
          </a:xfrm>
          <a:prstGeom prst="rect">
            <a:avLst/>
          </a:prstGeom>
          <a:noFill/>
        </p:spPr>
        <p:txBody>
          <a:bodyPr wrap="none" rtlCol="0">
            <a:spAutoFit/>
          </a:bodyPr>
          <a:lstStyle/>
          <a:p>
            <a:r>
              <a:rPr lang="en-US" sz="2400" dirty="0"/>
              <a:t>III. Forecasting on Quadrants – Grouping by Family</a:t>
            </a:r>
          </a:p>
        </p:txBody>
      </p:sp>
    </p:spTree>
    <p:extLst>
      <p:ext uri="{BB962C8B-B14F-4D97-AF65-F5344CB8AC3E}">
        <p14:creationId xmlns:p14="http://schemas.microsoft.com/office/powerpoint/2010/main" val="3337939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screenshot&#10;&#10;Description automatically generated">
            <a:extLst>
              <a:ext uri="{FF2B5EF4-FFF2-40B4-BE49-F238E27FC236}">
                <a16:creationId xmlns:a16="http://schemas.microsoft.com/office/drawing/2014/main" id="{12EB3011-0211-4835-BA6A-48C86D5829D4}"/>
              </a:ext>
            </a:extLst>
          </p:cNvPr>
          <p:cNvPicPr>
            <a:picLocks noChangeAspect="1"/>
          </p:cNvPicPr>
          <p:nvPr/>
        </p:nvPicPr>
        <p:blipFill rotWithShape="1">
          <a:blip r:embed="rId2">
            <a:extLst>
              <a:ext uri="{28A0092B-C50C-407E-A947-70E740481C1C}">
                <a14:useLocalDpi xmlns:a14="http://schemas.microsoft.com/office/drawing/2010/main" val="0"/>
              </a:ext>
            </a:extLst>
          </a:blip>
          <a:srcRect l="4244" t="5837" r="7736" b="6407"/>
          <a:stretch/>
        </p:blipFill>
        <p:spPr>
          <a:xfrm>
            <a:off x="0" y="0"/>
            <a:ext cx="3488635" cy="3478173"/>
          </a:xfrm>
          <a:prstGeom prst="rect">
            <a:avLst/>
          </a:prstGeom>
        </p:spPr>
      </p:pic>
      <p:pic>
        <p:nvPicPr>
          <p:cNvPr id="13" name="Picture 12" descr="A close up of a map&#10;&#10;Description automatically generated">
            <a:extLst>
              <a:ext uri="{FF2B5EF4-FFF2-40B4-BE49-F238E27FC236}">
                <a16:creationId xmlns:a16="http://schemas.microsoft.com/office/drawing/2014/main" id="{E51C4C64-AD22-4F91-8B86-16CD2A0D4045}"/>
              </a:ext>
            </a:extLst>
          </p:cNvPr>
          <p:cNvPicPr>
            <a:picLocks noChangeAspect="1"/>
          </p:cNvPicPr>
          <p:nvPr/>
        </p:nvPicPr>
        <p:blipFill rotWithShape="1">
          <a:blip r:embed="rId3">
            <a:extLst>
              <a:ext uri="{28A0092B-C50C-407E-A947-70E740481C1C}">
                <a14:useLocalDpi xmlns:a14="http://schemas.microsoft.com/office/drawing/2010/main" val="0"/>
              </a:ext>
            </a:extLst>
          </a:blip>
          <a:srcRect l="4560" t="5837" r="7419" b="6407"/>
          <a:stretch/>
        </p:blipFill>
        <p:spPr>
          <a:xfrm>
            <a:off x="3657599" y="0"/>
            <a:ext cx="3438939" cy="3428625"/>
          </a:xfrm>
          <a:prstGeom prst="rect">
            <a:avLst/>
          </a:prstGeom>
        </p:spPr>
      </p:pic>
      <p:pic>
        <p:nvPicPr>
          <p:cNvPr id="14" name="Picture 13">
            <a:extLst>
              <a:ext uri="{FF2B5EF4-FFF2-40B4-BE49-F238E27FC236}">
                <a16:creationId xmlns:a16="http://schemas.microsoft.com/office/drawing/2014/main" id="{0749F57D-3D75-4240-99E5-953FAE2BE4EB}"/>
              </a:ext>
            </a:extLst>
          </p:cNvPr>
          <p:cNvPicPr>
            <a:picLocks noChangeAspect="1"/>
          </p:cNvPicPr>
          <p:nvPr/>
        </p:nvPicPr>
        <p:blipFill rotWithShape="1">
          <a:blip r:embed="rId4">
            <a:extLst>
              <a:ext uri="{28A0092B-C50C-407E-A947-70E740481C1C}">
                <a14:useLocalDpi xmlns:a14="http://schemas.microsoft.com/office/drawing/2010/main" val="0"/>
              </a:ext>
            </a:extLst>
          </a:blip>
          <a:srcRect l="3055" t="5909" r="7737" b="6334"/>
          <a:stretch/>
        </p:blipFill>
        <p:spPr>
          <a:xfrm>
            <a:off x="17821" y="3429000"/>
            <a:ext cx="3485721" cy="3429000"/>
          </a:xfrm>
          <a:prstGeom prst="rect">
            <a:avLst/>
          </a:prstGeom>
        </p:spPr>
      </p:pic>
      <p:pic>
        <p:nvPicPr>
          <p:cNvPr id="15" name="Picture 14" descr="A close up of a map&#10;&#10;Description automatically generated">
            <a:extLst>
              <a:ext uri="{FF2B5EF4-FFF2-40B4-BE49-F238E27FC236}">
                <a16:creationId xmlns:a16="http://schemas.microsoft.com/office/drawing/2014/main" id="{58EA7831-78A5-4A0D-982E-3F2FA9D67CD5}"/>
              </a:ext>
            </a:extLst>
          </p:cNvPr>
          <p:cNvPicPr>
            <a:picLocks noChangeAspect="1"/>
          </p:cNvPicPr>
          <p:nvPr/>
        </p:nvPicPr>
        <p:blipFill rotWithShape="1">
          <a:blip r:embed="rId5">
            <a:extLst>
              <a:ext uri="{28A0092B-C50C-407E-A947-70E740481C1C}">
                <a14:useLocalDpi xmlns:a14="http://schemas.microsoft.com/office/drawing/2010/main" val="0"/>
              </a:ext>
            </a:extLst>
          </a:blip>
          <a:srcRect l="5498" t="5908" r="8197" b="7522"/>
          <a:stretch/>
        </p:blipFill>
        <p:spPr>
          <a:xfrm>
            <a:off x="3657599" y="3428625"/>
            <a:ext cx="3418175" cy="3428625"/>
          </a:xfrm>
          <a:prstGeom prst="rect">
            <a:avLst/>
          </a:prstGeom>
        </p:spPr>
      </p:pic>
      <p:sp>
        <p:nvSpPr>
          <p:cNvPr id="17" name="TextBox 16">
            <a:extLst>
              <a:ext uri="{FF2B5EF4-FFF2-40B4-BE49-F238E27FC236}">
                <a16:creationId xmlns:a16="http://schemas.microsoft.com/office/drawing/2014/main" id="{CB024DBF-068E-42F6-8EA5-94A698428600}"/>
              </a:ext>
            </a:extLst>
          </p:cNvPr>
          <p:cNvSpPr txBox="1"/>
          <p:nvPr/>
        </p:nvSpPr>
        <p:spPr>
          <a:xfrm>
            <a:off x="7021996" y="2289199"/>
            <a:ext cx="5152183" cy="1754326"/>
          </a:xfrm>
          <a:prstGeom prst="rect">
            <a:avLst/>
          </a:prstGeom>
          <a:noFill/>
        </p:spPr>
        <p:txBody>
          <a:bodyPr wrap="square" rtlCol="0">
            <a:spAutoFit/>
          </a:bodyPr>
          <a:lstStyle/>
          <a:p>
            <a:pPr marL="400050" indent="-400050">
              <a:buFont typeface="Arial" panose="020B0604020202020204" pitchFamily="34" charset="0"/>
              <a:buChar char="•"/>
            </a:pPr>
            <a:r>
              <a:rPr lang="en-US" dirty="0"/>
              <a:t>2-parameter ‘Burr’ distribution highlighted as common distribution between all quadrants</a:t>
            </a:r>
          </a:p>
          <a:p>
            <a:pPr marL="400050" indent="-400050">
              <a:buFont typeface="Arial" panose="020B0604020202020204" pitchFamily="34" charset="0"/>
              <a:buChar char="•"/>
            </a:pPr>
            <a:r>
              <a:rPr lang="en-US" dirty="0"/>
              <a:t>Not enough data in 3</a:t>
            </a:r>
            <a:r>
              <a:rPr lang="en-US" baseline="30000" dirty="0"/>
              <a:t>rd</a:t>
            </a:r>
            <a:r>
              <a:rPr lang="en-US" dirty="0"/>
              <a:t> quadrant; order of magnitude higher </a:t>
            </a:r>
            <a:r>
              <a:rPr lang="en-US" dirty="0" err="1"/>
              <a:t>sse</a:t>
            </a:r>
            <a:r>
              <a:rPr lang="en-US" dirty="0"/>
              <a:t> for all top 10 fits</a:t>
            </a:r>
          </a:p>
          <a:p>
            <a:pPr marL="400050" indent="-400050">
              <a:buFont typeface="Arial" panose="020B0604020202020204" pitchFamily="34" charset="0"/>
              <a:buChar char="•"/>
            </a:pPr>
            <a:r>
              <a:rPr lang="en-US" dirty="0"/>
              <a:t>We either omit quadrant 3 or group with another quadrant</a:t>
            </a:r>
          </a:p>
        </p:txBody>
      </p:sp>
      <p:sp>
        <p:nvSpPr>
          <p:cNvPr id="8" name="TextBox 7">
            <a:extLst>
              <a:ext uri="{FF2B5EF4-FFF2-40B4-BE49-F238E27FC236}">
                <a16:creationId xmlns:a16="http://schemas.microsoft.com/office/drawing/2014/main" id="{CDF08F1F-3AA4-41EB-8BA6-AA2325793678}"/>
              </a:ext>
            </a:extLst>
          </p:cNvPr>
          <p:cNvSpPr txBox="1"/>
          <p:nvPr/>
        </p:nvSpPr>
        <p:spPr>
          <a:xfrm>
            <a:off x="7265502" y="159207"/>
            <a:ext cx="4865618" cy="830997"/>
          </a:xfrm>
          <a:prstGeom prst="rect">
            <a:avLst/>
          </a:prstGeom>
          <a:noFill/>
        </p:spPr>
        <p:txBody>
          <a:bodyPr wrap="square" rtlCol="0">
            <a:spAutoFit/>
          </a:bodyPr>
          <a:lstStyle/>
          <a:p>
            <a:r>
              <a:rPr lang="en-US" sz="2400" dirty="0"/>
              <a:t>III. Forecasting on Quadrants – Grouping by Family</a:t>
            </a:r>
          </a:p>
        </p:txBody>
      </p:sp>
    </p:spTree>
    <p:extLst>
      <p:ext uri="{BB962C8B-B14F-4D97-AF65-F5344CB8AC3E}">
        <p14:creationId xmlns:p14="http://schemas.microsoft.com/office/powerpoint/2010/main" val="1050302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ell phone&#10;&#10;Description automatically generated">
            <a:extLst>
              <a:ext uri="{FF2B5EF4-FFF2-40B4-BE49-F238E27FC236}">
                <a16:creationId xmlns:a16="http://schemas.microsoft.com/office/drawing/2014/main" id="{196E36EC-B48E-4763-A41D-02CAF5C7F9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7588" y="4109877"/>
            <a:ext cx="3188205" cy="2656838"/>
          </a:xfrm>
          <a:prstGeom prst="rect">
            <a:avLst/>
          </a:prstGeom>
        </p:spPr>
      </p:pic>
      <p:pic>
        <p:nvPicPr>
          <p:cNvPr id="10" name="Picture 9" descr="A close up of a computer&#10;&#10;Description automatically generated">
            <a:extLst>
              <a:ext uri="{FF2B5EF4-FFF2-40B4-BE49-F238E27FC236}">
                <a16:creationId xmlns:a16="http://schemas.microsoft.com/office/drawing/2014/main" id="{CE8A6939-96C8-46AC-8665-09D1EBE3CE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218" y="47276"/>
            <a:ext cx="4106610" cy="4106610"/>
          </a:xfrm>
          <a:prstGeom prst="rect">
            <a:avLst/>
          </a:prstGeom>
        </p:spPr>
      </p:pic>
      <p:pic>
        <p:nvPicPr>
          <p:cNvPr id="12" name="Picture 11" descr="A close up of a mans face&#10;&#10;Description automatically generated">
            <a:extLst>
              <a:ext uri="{FF2B5EF4-FFF2-40B4-BE49-F238E27FC236}">
                <a16:creationId xmlns:a16="http://schemas.microsoft.com/office/drawing/2014/main" id="{B7E98A7B-C4FC-4E1C-8EAE-B7F3EAC267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477" y="3814146"/>
            <a:ext cx="3652625" cy="3043854"/>
          </a:xfrm>
          <a:prstGeom prst="rect">
            <a:avLst/>
          </a:prstGeom>
        </p:spPr>
      </p:pic>
      <p:pic>
        <p:nvPicPr>
          <p:cNvPr id="14" name="Picture 13" descr="A picture containing white, computer&#10;&#10;Description automatically generated">
            <a:extLst>
              <a:ext uri="{FF2B5EF4-FFF2-40B4-BE49-F238E27FC236}">
                <a16:creationId xmlns:a16="http://schemas.microsoft.com/office/drawing/2014/main" id="{E8CD405B-7FA5-46E8-B073-6F36EB3D92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32" y="47276"/>
            <a:ext cx="4194351" cy="4194351"/>
          </a:xfrm>
          <a:prstGeom prst="rect">
            <a:avLst/>
          </a:prstGeom>
        </p:spPr>
      </p:pic>
      <p:pic>
        <p:nvPicPr>
          <p:cNvPr id="17" name="Picture 16" descr="A picture containing computer&#10;&#10;Description automatically generated">
            <a:extLst>
              <a:ext uri="{FF2B5EF4-FFF2-40B4-BE49-F238E27FC236}">
                <a16:creationId xmlns:a16="http://schemas.microsoft.com/office/drawing/2014/main" id="{A81AC027-516A-4C00-B917-AF94EC2B55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65826" y="1019620"/>
            <a:ext cx="4155308" cy="4155308"/>
          </a:xfrm>
          <a:prstGeom prst="rect">
            <a:avLst/>
          </a:prstGeom>
        </p:spPr>
      </p:pic>
      <p:pic>
        <p:nvPicPr>
          <p:cNvPr id="19" name="Picture 18" descr="A screenshot of a cell phone&#10;&#10;Description automatically generated">
            <a:extLst>
              <a:ext uri="{FF2B5EF4-FFF2-40B4-BE49-F238E27FC236}">
                <a16:creationId xmlns:a16="http://schemas.microsoft.com/office/drawing/2014/main" id="{5991BAC4-5CE4-4330-9AD2-A4BC108903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34301" y="4870298"/>
            <a:ext cx="2323397" cy="1936164"/>
          </a:xfrm>
          <a:prstGeom prst="rect">
            <a:avLst/>
          </a:prstGeom>
        </p:spPr>
      </p:pic>
      <p:sp>
        <p:nvSpPr>
          <p:cNvPr id="20" name="Rectangle 19">
            <a:extLst>
              <a:ext uri="{FF2B5EF4-FFF2-40B4-BE49-F238E27FC236}">
                <a16:creationId xmlns:a16="http://schemas.microsoft.com/office/drawing/2014/main" id="{CDC58C49-66F6-4BBD-9B88-4A622602FCF0}"/>
              </a:ext>
            </a:extLst>
          </p:cNvPr>
          <p:cNvSpPr/>
          <p:nvPr/>
        </p:nvSpPr>
        <p:spPr>
          <a:xfrm>
            <a:off x="4007930" y="120551"/>
            <a:ext cx="4106610" cy="1200329"/>
          </a:xfrm>
          <a:prstGeom prst="rect">
            <a:avLst/>
          </a:prstGeom>
        </p:spPr>
        <p:txBody>
          <a:bodyPr wrap="square">
            <a:spAutoFit/>
          </a:bodyPr>
          <a:lstStyle/>
          <a:p>
            <a:pPr marL="400050" indent="-400050">
              <a:buFont typeface="Arial" panose="020B0604020202020204" pitchFamily="34" charset="0"/>
              <a:buChar char="•"/>
            </a:pPr>
            <a:r>
              <a:rPr lang="en-US" dirty="0"/>
              <a:t>Same analysis repeated for 3 clusters on products (left) and families (right) and all data (below)</a:t>
            </a:r>
          </a:p>
          <a:p>
            <a:pPr marL="400050" indent="-400050">
              <a:buFont typeface="Arial" panose="020B0604020202020204" pitchFamily="34" charset="0"/>
              <a:buChar char="•"/>
            </a:pPr>
            <a:r>
              <a:rPr lang="en-US" dirty="0"/>
              <a:t>Very similar behavior; robust clusters</a:t>
            </a:r>
          </a:p>
        </p:txBody>
      </p:sp>
    </p:spTree>
    <p:extLst>
      <p:ext uri="{BB962C8B-B14F-4D97-AF65-F5344CB8AC3E}">
        <p14:creationId xmlns:p14="http://schemas.microsoft.com/office/powerpoint/2010/main" val="3588446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5C50D2-A68E-4103-A271-487F18E0BC7A}"/>
              </a:ext>
            </a:extLst>
          </p:cNvPr>
          <p:cNvPicPr>
            <a:picLocks noChangeAspect="1"/>
          </p:cNvPicPr>
          <p:nvPr/>
        </p:nvPicPr>
        <p:blipFill rotWithShape="1">
          <a:blip r:embed="rId2">
            <a:extLst>
              <a:ext uri="{28A0092B-C50C-407E-A947-70E740481C1C}">
                <a14:useLocalDpi xmlns:a14="http://schemas.microsoft.com/office/drawing/2010/main" val="0"/>
              </a:ext>
            </a:extLst>
          </a:blip>
          <a:srcRect l="1431" r="34672" b="23121"/>
          <a:stretch/>
        </p:blipFill>
        <p:spPr>
          <a:xfrm>
            <a:off x="115328" y="650331"/>
            <a:ext cx="5384801" cy="5399104"/>
          </a:xfrm>
          <a:prstGeom prst="rect">
            <a:avLst/>
          </a:prstGeom>
        </p:spPr>
      </p:pic>
      <p:pic>
        <p:nvPicPr>
          <p:cNvPr id="6" name="Picture 5">
            <a:extLst>
              <a:ext uri="{FF2B5EF4-FFF2-40B4-BE49-F238E27FC236}">
                <a16:creationId xmlns:a16="http://schemas.microsoft.com/office/drawing/2014/main" id="{4FA3A628-7D77-403E-BFAD-D02DFDDA330C}"/>
              </a:ext>
            </a:extLst>
          </p:cNvPr>
          <p:cNvPicPr>
            <a:picLocks noChangeAspect="1"/>
          </p:cNvPicPr>
          <p:nvPr/>
        </p:nvPicPr>
        <p:blipFill rotWithShape="1">
          <a:blip r:embed="rId2">
            <a:extLst>
              <a:ext uri="{28A0092B-C50C-407E-A947-70E740481C1C}">
                <a14:useLocalDpi xmlns:a14="http://schemas.microsoft.com/office/drawing/2010/main" val="0"/>
              </a:ext>
            </a:extLst>
          </a:blip>
          <a:srcRect l="65492" t="4827"/>
          <a:stretch/>
        </p:blipFill>
        <p:spPr>
          <a:xfrm>
            <a:off x="5748942" y="650331"/>
            <a:ext cx="2163438" cy="4972401"/>
          </a:xfrm>
          <a:prstGeom prst="rect">
            <a:avLst/>
          </a:prstGeom>
        </p:spPr>
      </p:pic>
      <p:sp>
        <p:nvSpPr>
          <p:cNvPr id="13" name="TextBox 12">
            <a:extLst>
              <a:ext uri="{FF2B5EF4-FFF2-40B4-BE49-F238E27FC236}">
                <a16:creationId xmlns:a16="http://schemas.microsoft.com/office/drawing/2014/main" id="{89019CCD-EF7A-4417-8351-9D3CA0760E6D}"/>
              </a:ext>
            </a:extLst>
          </p:cNvPr>
          <p:cNvSpPr txBox="1"/>
          <p:nvPr/>
        </p:nvSpPr>
        <p:spPr>
          <a:xfrm>
            <a:off x="8391157" y="2441942"/>
            <a:ext cx="2893532" cy="1815882"/>
          </a:xfrm>
          <a:prstGeom prst="rect">
            <a:avLst/>
          </a:prstGeom>
          <a:noFill/>
        </p:spPr>
        <p:txBody>
          <a:bodyPr wrap="square" rtlCol="0">
            <a:spAutoFit/>
          </a:bodyPr>
          <a:lstStyle/>
          <a:p>
            <a:pPr marL="400050" indent="-400050">
              <a:buFont typeface="+mj-lt"/>
              <a:buAutoNum type="romanUcPeriod"/>
            </a:pPr>
            <a:r>
              <a:rPr lang="en-US" sz="1600" dirty="0"/>
              <a:t>Alternative quadrant determination could be made by calculation of distance to origin; the further from the origin the more unpredictable the transition</a:t>
            </a:r>
          </a:p>
        </p:txBody>
      </p:sp>
      <p:sp>
        <p:nvSpPr>
          <p:cNvPr id="14" name="TextBox 13">
            <a:extLst>
              <a:ext uri="{FF2B5EF4-FFF2-40B4-BE49-F238E27FC236}">
                <a16:creationId xmlns:a16="http://schemas.microsoft.com/office/drawing/2014/main" id="{3F4B41A8-1F59-4243-B48E-03A5EAB75898}"/>
              </a:ext>
            </a:extLst>
          </p:cNvPr>
          <p:cNvSpPr txBox="1"/>
          <p:nvPr/>
        </p:nvSpPr>
        <p:spPr>
          <a:xfrm>
            <a:off x="202675" y="-82093"/>
            <a:ext cx="3758337" cy="461665"/>
          </a:xfrm>
          <a:prstGeom prst="rect">
            <a:avLst/>
          </a:prstGeom>
          <a:noFill/>
        </p:spPr>
        <p:txBody>
          <a:bodyPr wrap="none" rtlCol="0">
            <a:spAutoFit/>
          </a:bodyPr>
          <a:lstStyle/>
          <a:p>
            <a:r>
              <a:rPr lang="en-US" sz="2400" dirty="0"/>
              <a:t>III. Forecasting on Quadrants</a:t>
            </a:r>
          </a:p>
        </p:txBody>
      </p:sp>
    </p:spTree>
    <p:extLst>
      <p:ext uri="{BB962C8B-B14F-4D97-AF65-F5344CB8AC3E}">
        <p14:creationId xmlns:p14="http://schemas.microsoft.com/office/powerpoint/2010/main" val="1879752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0B14F241-6AFA-4522-AB65-F4A2112047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942" y="1226195"/>
            <a:ext cx="9144019" cy="4572009"/>
          </a:xfrm>
          <a:prstGeom prst="rect">
            <a:avLst/>
          </a:prstGeom>
        </p:spPr>
      </p:pic>
      <p:cxnSp>
        <p:nvCxnSpPr>
          <p:cNvPr id="5" name="Straight Arrow Connector 4">
            <a:extLst>
              <a:ext uri="{FF2B5EF4-FFF2-40B4-BE49-F238E27FC236}">
                <a16:creationId xmlns:a16="http://schemas.microsoft.com/office/drawing/2014/main" id="{5D7E8D8A-60CB-4283-AD08-16DEF2288134}"/>
              </a:ext>
            </a:extLst>
          </p:cNvPr>
          <p:cNvCxnSpPr>
            <a:cxnSpLocks/>
          </p:cNvCxnSpPr>
          <p:nvPr/>
        </p:nvCxnSpPr>
        <p:spPr>
          <a:xfrm>
            <a:off x="3424755" y="2424233"/>
            <a:ext cx="0" cy="766234"/>
          </a:xfrm>
          <a:prstGeom prst="straightConnector1">
            <a:avLst/>
          </a:prstGeom>
          <a:ln w="28575">
            <a:solidFill>
              <a:srgbClr val="70AD4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6153110-29E4-41BC-A319-4F0BA95BBD8F}"/>
              </a:ext>
            </a:extLst>
          </p:cNvPr>
          <p:cNvCxnSpPr>
            <a:cxnSpLocks/>
          </p:cNvCxnSpPr>
          <p:nvPr/>
        </p:nvCxnSpPr>
        <p:spPr>
          <a:xfrm>
            <a:off x="3424755" y="3372498"/>
            <a:ext cx="0" cy="1900767"/>
          </a:xfrm>
          <a:prstGeom prst="line">
            <a:avLst/>
          </a:prstGeom>
          <a:ln w="2857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C540CF0A-90C9-4C56-AD5E-DD130307CEF0}"/>
              </a:ext>
            </a:extLst>
          </p:cNvPr>
          <p:cNvCxnSpPr>
            <a:cxnSpLocks/>
          </p:cNvCxnSpPr>
          <p:nvPr/>
        </p:nvCxnSpPr>
        <p:spPr>
          <a:xfrm>
            <a:off x="4216388" y="1687630"/>
            <a:ext cx="0" cy="766234"/>
          </a:xfrm>
          <a:prstGeom prst="straightConnector1">
            <a:avLst/>
          </a:prstGeom>
          <a:ln w="28575">
            <a:solidFill>
              <a:srgbClr val="70AD47"/>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AF7869B-6D4E-42BB-98E1-F319FBDA5E0A}"/>
              </a:ext>
            </a:extLst>
          </p:cNvPr>
          <p:cNvCxnSpPr>
            <a:cxnSpLocks/>
          </p:cNvCxnSpPr>
          <p:nvPr/>
        </p:nvCxnSpPr>
        <p:spPr>
          <a:xfrm>
            <a:off x="4216388" y="2657065"/>
            <a:ext cx="0" cy="2616200"/>
          </a:xfrm>
          <a:prstGeom prst="line">
            <a:avLst/>
          </a:prstGeom>
          <a:ln w="2857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Connector 18">
            <a:extLst>
              <a:ext uri="{FF2B5EF4-FFF2-40B4-BE49-F238E27FC236}">
                <a16:creationId xmlns:a16="http://schemas.microsoft.com/office/drawing/2014/main" id="{73308C6D-0D5A-4874-8358-5326D1C0C34B}"/>
              </a:ext>
            </a:extLst>
          </p:cNvPr>
          <p:cNvCxnSpPr>
            <a:cxnSpLocks/>
          </p:cNvCxnSpPr>
          <p:nvPr/>
        </p:nvCxnSpPr>
        <p:spPr>
          <a:xfrm>
            <a:off x="5397486" y="4587462"/>
            <a:ext cx="3860800" cy="0"/>
          </a:xfrm>
          <a:prstGeom prst="line">
            <a:avLst/>
          </a:prstGeom>
          <a:ln w="2857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a:extLst>
              <a:ext uri="{FF2B5EF4-FFF2-40B4-BE49-F238E27FC236}">
                <a16:creationId xmlns:a16="http://schemas.microsoft.com/office/drawing/2014/main" id="{60E6C579-7608-4746-B9DB-9A5689DA86E4}"/>
              </a:ext>
            </a:extLst>
          </p:cNvPr>
          <p:cNvCxnSpPr>
            <a:cxnSpLocks/>
          </p:cNvCxnSpPr>
          <p:nvPr/>
        </p:nvCxnSpPr>
        <p:spPr>
          <a:xfrm>
            <a:off x="8056022" y="4587462"/>
            <a:ext cx="0" cy="685803"/>
          </a:xfrm>
          <a:prstGeom prst="line">
            <a:avLst/>
          </a:prstGeom>
          <a:ln w="2857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145B0F93-D1A2-4CFD-9987-C4B4B025820F}"/>
              </a:ext>
            </a:extLst>
          </p:cNvPr>
          <p:cNvCxnSpPr>
            <a:cxnSpLocks/>
          </p:cNvCxnSpPr>
          <p:nvPr/>
        </p:nvCxnSpPr>
        <p:spPr>
          <a:xfrm>
            <a:off x="8847655" y="3258198"/>
            <a:ext cx="0" cy="2015067"/>
          </a:xfrm>
          <a:prstGeom prst="line">
            <a:avLst/>
          </a:prstGeom>
          <a:ln w="2857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9FCE9470-2437-484D-8F55-CA43A6FB2CAB}"/>
              </a:ext>
            </a:extLst>
          </p:cNvPr>
          <p:cNvCxnSpPr>
            <a:cxnSpLocks/>
          </p:cNvCxnSpPr>
          <p:nvPr/>
        </p:nvCxnSpPr>
        <p:spPr>
          <a:xfrm>
            <a:off x="5389020" y="3258198"/>
            <a:ext cx="3860800" cy="0"/>
          </a:xfrm>
          <a:prstGeom prst="line">
            <a:avLst/>
          </a:prstGeom>
          <a:ln w="2857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Arrow Connector 31">
            <a:extLst>
              <a:ext uri="{FF2B5EF4-FFF2-40B4-BE49-F238E27FC236}">
                <a16:creationId xmlns:a16="http://schemas.microsoft.com/office/drawing/2014/main" id="{46D883F0-75DC-4EE8-B06D-103551D5C60B}"/>
              </a:ext>
            </a:extLst>
          </p:cNvPr>
          <p:cNvCxnSpPr/>
          <p:nvPr/>
        </p:nvCxnSpPr>
        <p:spPr>
          <a:xfrm flipV="1">
            <a:off x="9093186" y="1645298"/>
            <a:ext cx="0" cy="546100"/>
          </a:xfrm>
          <a:prstGeom prst="straightConnector1">
            <a:avLst/>
          </a:prstGeom>
          <a:ln w="38100" cap="flat" cmpd="sng" algn="ctr">
            <a:solidFill>
              <a:srgbClr val="C0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33" name="Oval 32">
            <a:extLst>
              <a:ext uri="{FF2B5EF4-FFF2-40B4-BE49-F238E27FC236}">
                <a16:creationId xmlns:a16="http://schemas.microsoft.com/office/drawing/2014/main" id="{F7ABF4DE-7995-4875-98A8-FDD6636935F5}"/>
              </a:ext>
            </a:extLst>
          </p:cNvPr>
          <p:cNvSpPr/>
          <p:nvPr/>
        </p:nvSpPr>
        <p:spPr>
          <a:xfrm>
            <a:off x="4140189" y="2466563"/>
            <a:ext cx="173566" cy="173566"/>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1DFBEAB-12D1-44CF-ADA0-823368F8115A}"/>
              </a:ext>
            </a:extLst>
          </p:cNvPr>
          <p:cNvSpPr/>
          <p:nvPr/>
        </p:nvSpPr>
        <p:spPr>
          <a:xfrm>
            <a:off x="3337972" y="3188347"/>
            <a:ext cx="173566" cy="173566"/>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1DBD7DD1-081C-49BD-8A6F-FCD8F3E23D17}"/>
              </a:ext>
            </a:extLst>
          </p:cNvPr>
          <p:cNvSpPr txBox="1"/>
          <p:nvPr/>
        </p:nvSpPr>
        <p:spPr>
          <a:xfrm>
            <a:off x="9298468" y="1360400"/>
            <a:ext cx="2893532" cy="2308324"/>
          </a:xfrm>
          <a:prstGeom prst="rect">
            <a:avLst/>
          </a:prstGeom>
          <a:noFill/>
        </p:spPr>
        <p:txBody>
          <a:bodyPr wrap="square" rtlCol="0">
            <a:spAutoFit/>
          </a:bodyPr>
          <a:lstStyle/>
          <a:p>
            <a:r>
              <a:rPr lang="en-US" sz="1600" dirty="0"/>
              <a:t>Transition sheet distribution changes from normal to tailed the further along in total transition sheets for ordered dataset and creates spread in mean/median; </a:t>
            </a:r>
            <a:r>
              <a:rPr lang="en-US" sz="1600" b="1" dirty="0"/>
              <a:t>performance worsens and likelihood of a long transition sheet period increases</a:t>
            </a:r>
          </a:p>
        </p:txBody>
      </p:sp>
      <p:sp>
        <p:nvSpPr>
          <p:cNvPr id="36" name="TextBox 35">
            <a:extLst>
              <a:ext uri="{FF2B5EF4-FFF2-40B4-BE49-F238E27FC236}">
                <a16:creationId xmlns:a16="http://schemas.microsoft.com/office/drawing/2014/main" id="{B20A2767-EE55-4516-BA5B-3AA66FBF45A6}"/>
              </a:ext>
            </a:extLst>
          </p:cNvPr>
          <p:cNvSpPr txBox="1"/>
          <p:nvPr/>
        </p:nvSpPr>
        <p:spPr>
          <a:xfrm>
            <a:off x="5416407" y="2385210"/>
            <a:ext cx="2893532" cy="2554545"/>
          </a:xfrm>
          <a:prstGeom prst="rect">
            <a:avLst/>
          </a:prstGeom>
          <a:noFill/>
        </p:spPr>
        <p:txBody>
          <a:bodyPr wrap="square" rtlCol="0">
            <a:spAutoFit/>
          </a:bodyPr>
          <a:lstStyle/>
          <a:p>
            <a:r>
              <a:rPr lang="en-US" sz="1600" dirty="0"/>
              <a:t>High risk operation</a:t>
            </a:r>
          </a:p>
          <a:p>
            <a:endParaRPr lang="en-US" sz="1600" dirty="0"/>
          </a:p>
          <a:p>
            <a:endParaRPr lang="en-US" sz="1600" dirty="0"/>
          </a:p>
          <a:p>
            <a:endParaRPr lang="en-US" sz="1600" dirty="0"/>
          </a:p>
          <a:p>
            <a:endParaRPr lang="en-US" sz="1600" dirty="0"/>
          </a:p>
          <a:p>
            <a:endParaRPr lang="en-US" sz="1600" dirty="0"/>
          </a:p>
          <a:p>
            <a:r>
              <a:rPr lang="en-US" sz="1600" dirty="0"/>
              <a:t>Moderate risk operation</a:t>
            </a:r>
          </a:p>
          <a:p>
            <a:endParaRPr lang="en-US" sz="1600" dirty="0"/>
          </a:p>
          <a:p>
            <a:endParaRPr lang="en-US" sz="1600" dirty="0"/>
          </a:p>
          <a:p>
            <a:r>
              <a:rPr lang="en-US" sz="1600" dirty="0"/>
              <a:t>Low risk operation</a:t>
            </a:r>
          </a:p>
        </p:txBody>
      </p:sp>
      <p:sp>
        <p:nvSpPr>
          <p:cNvPr id="37" name="Rectangle 36">
            <a:extLst>
              <a:ext uri="{FF2B5EF4-FFF2-40B4-BE49-F238E27FC236}">
                <a16:creationId xmlns:a16="http://schemas.microsoft.com/office/drawing/2014/main" id="{34323569-FC57-488B-A878-789C91A7699E}"/>
              </a:ext>
            </a:extLst>
          </p:cNvPr>
          <p:cNvSpPr/>
          <p:nvPr/>
        </p:nvSpPr>
        <p:spPr>
          <a:xfrm>
            <a:off x="6371147" y="1364927"/>
            <a:ext cx="2401637" cy="523220"/>
          </a:xfrm>
          <a:prstGeom prst="rect">
            <a:avLst/>
          </a:prstGeom>
        </p:spPr>
        <p:txBody>
          <a:bodyPr wrap="square">
            <a:spAutoFit/>
          </a:bodyPr>
          <a:lstStyle/>
          <a:p>
            <a:r>
              <a:rPr lang="en-US" sz="1400" dirty="0"/>
              <a:t>500 count window for moving average and median</a:t>
            </a:r>
          </a:p>
        </p:txBody>
      </p:sp>
      <p:sp>
        <p:nvSpPr>
          <p:cNvPr id="38" name="Rectangle 37">
            <a:extLst>
              <a:ext uri="{FF2B5EF4-FFF2-40B4-BE49-F238E27FC236}">
                <a16:creationId xmlns:a16="http://schemas.microsoft.com/office/drawing/2014/main" id="{ACB2A86E-663C-4417-BFDE-6924632E6C91}"/>
              </a:ext>
            </a:extLst>
          </p:cNvPr>
          <p:cNvSpPr/>
          <p:nvPr/>
        </p:nvSpPr>
        <p:spPr>
          <a:xfrm>
            <a:off x="888499" y="1530988"/>
            <a:ext cx="3303565" cy="1077218"/>
          </a:xfrm>
          <a:prstGeom prst="rect">
            <a:avLst/>
          </a:prstGeom>
        </p:spPr>
        <p:txBody>
          <a:bodyPr wrap="square">
            <a:spAutoFit/>
          </a:bodyPr>
          <a:lstStyle/>
          <a:p>
            <a:r>
              <a:rPr lang="en-US" sz="1600" dirty="0"/>
              <a:t>Two inflection points in log-scale indicate performance change; motion from common to special cause in performance behavior</a:t>
            </a:r>
          </a:p>
        </p:txBody>
      </p:sp>
      <p:sp>
        <p:nvSpPr>
          <p:cNvPr id="18" name="TextBox 17">
            <a:extLst>
              <a:ext uri="{FF2B5EF4-FFF2-40B4-BE49-F238E27FC236}">
                <a16:creationId xmlns:a16="http://schemas.microsoft.com/office/drawing/2014/main" id="{9A21452F-5494-43DE-841A-3E42CCECD50F}"/>
              </a:ext>
            </a:extLst>
          </p:cNvPr>
          <p:cNvSpPr txBox="1"/>
          <p:nvPr/>
        </p:nvSpPr>
        <p:spPr>
          <a:xfrm>
            <a:off x="202675" y="-82093"/>
            <a:ext cx="5322611" cy="461665"/>
          </a:xfrm>
          <a:prstGeom prst="rect">
            <a:avLst/>
          </a:prstGeom>
          <a:noFill/>
        </p:spPr>
        <p:txBody>
          <a:bodyPr wrap="none" rtlCol="0">
            <a:spAutoFit/>
          </a:bodyPr>
          <a:lstStyle/>
          <a:p>
            <a:r>
              <a:rPr lang="en-US" sz="2400" dirty="0"/>
              <a:t>Separating Common From Special Causes</a:t>
            </a:r>
          </a:p>
        </p:txBody>
      </p:sp>
    </p:spTree>
    <p:extLst>
      <p:ext uri="{BB962C8B-B14F-4D97-AF65-F5344CB8AC3E}">
        <p14:creationId xmlns:p14="http://schemas.microsoft.com/office/powerpoint/2010/main" val="582156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9B0E7-0D08-41F0-BFB0-AB99938900F2}"/>
              </a:ext>
            </a:extLst>
          </p:cNvPr>
          <p:cNvSpPr>
            <a:spLocks noGrp="1"/>
          </p:cNvSpPr>
          <p:nvPr>
            <p:ph type="ctrTitle"/>
          </p:nvPr>
        </p:nvSpPr>
        <p:spPr>
          <a:xfrm>
            <a:off x="1524000" y="216430"/>
            <a:ext cx="9144000" cy="681589"/>
          </a:xfrm>
        </p:spPr>
        <p:txBody>
          <a:bodyPr>
            <a:normAutofit fontScale="90000"/>
          </a:bodyPr>
          <a:lstStyle/>
          <a:p>
            <a:r>
              <a:rPr lang="en-US" dirty="0"/>
              <a:t>Corian – Primary Findings</a:t>
            </a:r>
          </a:p>
        </p:txBody>
      </p:sp>
      <p:sp>
        <p:nvSpPr>
          <p:cNvPr id="3" name="Subtitle 2">
            <a:extLst>
              <a:ext uri="{FF2B5EF4-FFF2-40B4-BE49-F238E27FC236}">
                <a16:creationId xmlns:a16="http://schemas.microsoft.com/office/drawing/2014/main" id="{B3A6F4B0-0F8E-4AB3-8602-7A48A960729E}"/>
              </a:ext>
            </a:extLst>
          </p:cNvPr>
          <p:cNvSpPr>
            <a:spLocks noGrp="1"/>
          </p:cNvSpPr>
          <p:nvPr>
            <p:ph type="subTitle" idx="1"/>
          </p:nvPr>
        </p:nvSpPr>
        <p:spPr>
          <a:xfrm>
            <a:off x="1007534" y="1927823"/>
            <a:ext cx="10828866" cy="4286710"/>
          </a:xfrm>
        </p:spPr>
        <p:txBody>
          <a:bodyPr>
            <a:normAutofit/>
          </a:bodyPr>
          <a:lstStyle/>
          <a:p>
            <a:pPr marL="514350" indent="-514350" algn="l">
              <a:buFont typeface="+mj-lt"/>
              <a:buAutoNum type="romanUcPeriod"/>
            </a:pPr>
            <a:r>
              <a:rPr lang="en-US" sz="2000" dirty="0"/>
              <a:t>Product/family groupings</a:t>
            </a:r>
          </a:p>
          <a:p>
            <a:pPr marL="971550" lvl="1" indent="-514350" algn="l">
              <a:buFont typeface="+mj-lt"/>
              <a:buAutoNum type="romanUcPeriod"/>
            </a:pPr>
            <a:r>
              <a:rPr lang="en-US" sz="1800" dirty="0"/>
              <a:t>Families are a potentially useful way to group products—based on kernel density estimates and similar transition relationships when grouping by families or products</a:t>
            </a:r>
          </a:p>
          <a:p>
            <a:pPr marL="514350" indent="-514350" algn="l">
              <a:buFont typeface="+mj-lt"/>
              <a:buAutoNum type="romanUcPeriod"/>
            </a:pPr>
            <a:r>
              <a:rPr lang="en-US" sz="2000" dirty="0"/>
              <a:t>Two ways of forecasting/punting transitions:</a:t>
            </a:r>
          </a:p>
          <a:p>
            <a:pPr marL="971550" lvl="1" indent="-514350" algn="l">
              <a:buFont typeface="+mj-lt"/>
              <a:buAutoNum type="romanUcPeriod"/>
            </a:pPr>
            <a:r>
              <a:rPr lang="en-US" sz="1600" dirty="0"/>
              <a:t>Forecasting based on the interquartile range that describes family &amp; product groups</a:t>
            </a:r>
          </a:p>
          <a:p>
            <a:pPr marL="1428750" lvl="2" indent="-514350" algn="l">
              <a:buFont typeface="+mj-lt"/>
              <a:buAutoNum type="romanUcPeriod"/>
            </a:pPr>
            <a:r>
              <a:rPr lang="en-US" sz="1600" dirty="0"/>
              <a:t>43% of transitions have been performed 10 or more times in terms of family</a:t>
            </a:r>
          </a:p>
          <a:p>
            <a:pPr marL="1428750" lvl="2" indent="-514350" algn="l">
              <a:buFont typeface="+mj-lt"/>
              <a:buAutoNum type="romanUcPeriod"/>
            </a:pPr>
            <a:r>
              <a:rPr lang="en-US" sz="1600" dirty="0"/>
              <a:t>6% of transitions have been performed 10 or more times in terms of product</a:t>
            </a:r>
          </a:p>
          <a:p>
            <a:pPr marL="1428750" lvl="2" indent="-514350" algn="l">
              <a:buFont typeface="+mj-lt"/>
              <a:buAutoNum type="romanUcPeriod"/>
            </a:pPr>
            <a:r>
              <a:rPr lang="en-US" sz="1600" dirty="0"/>
              <a:t>Estimated transition sheets saved ~10,000 / year</a:t>
            </a:r>
          </a:p>
          <a:p>
            <a:pPr marL="971550" lvl="1" indent="-514350" algn="l">
              <a:buFont typeface="+mj-lt"/>
              <a:buAutoNum type="romanUcPeriod"/>
            </a:pPr>
            <a:r>
              <a:rPr lang="en-US" sz="1600" dirty="0"/>
              <a:t>Forecasting on “rolled up” clusters (product groups rolled into 3 categories)</a:t>
            </a:r>
          </a:p>
          <a:p>
            <a:pPr marL="1428750" lvl="2" indent="-514350" algn="l">
              <a:buFont typeface="+mj-lt"/>
              <a:buAutoNum type="romanUcPeriod"/>
            </a:pPr>
            <a:r>
              <a:rPr lang="en-US" sz="1600" dirty="0"/>
              <a:t>Identified 3 clusters based on IQR and median</a:t>
            </a:r>
          </a:p>
          <a:p>
            <a:pPr marL="1428750" lvl="2" indent="-514350" algn="l">
              <a:buFont typeface="+mj-lt"/>
              <a:buAutoNum type="romanUcPeriod"/>
            </a:pPr>
            <a:r>
              <a:rPr lang="en-US" sz="1600" dirty="0"/>
              <a:t>New product transitions can be “binned” into most unpredictable cluster (cluster 3) to forecast </a:t>
            </a:r>
          </a:p>
          <a:p>
            <a:pPr marL="971550" lvl="1" indent="-514350" algn="l">
              <a:buFont typeface="+mj-lt"/>
              <a:buAutoNum type="romanUcPeriod"/>
            </a:pPr>
            <a:endParaRPr lang="en-US" sz="1800" dirty="0"/>
          </a:p>
        </p:txBody>
      </p:sp>
    </p:spTree>
    <p:extLst>
      <p:ext uri="{BB962C8B-B14F-4D97-AF65-F5344CB8AC3E}">
        <p14:creationId xmlns:p14="http://schemas.microsoft.com/office/powerpoint/2010/main" val="2421810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 up of text on a white background&#10;&#10;Description automatically generated">
            <a:extLst>
              <a:ext uri="{FF2B5EF4-FFF2-40B4-BE49-F238E27FC236}">
                <a16:creationId xmlns:a16="http://schemas.microsoft.com/office/drawing/2014/main" id="{51B820D2-29AC-4DE2-90F9-CFC62950BAD9}"/>
              </a:ext>
            </a:extLst>
          </p:cNvPr>
          <p:cNvPicPr>
            <a:picLocks noChangeAspect="1"/>
          </p:cNvPicPr>
          <p:nvPr/>
        </p:nvPicPr>
        <p:blipFill rotWithShape="1">
          <a:blip r:embed="rId2">
            <a:extLst>
              <a:ext uri="{28A0092B-C50C-407E-A947-70E740481C1C}">
                <a14:useLocalDpi xmlns:a14="http://schemas.microsoft.com/office/drawing/2010/main" val="0"/>
              </a:ext>
            </a:extLst>
          </a:blip>
          <a:srcRect l="5888" t="9817" r="9582" b="2120"/>
          <a:stretch/>
        </p:blipFill>
        <p:spPr>
          <a:xfrm>
            <a:off x="150828" y="3626961"/>
            <a:ext cx="6202837" cy="3231039"/>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477D6174-67A6-4395-A894-21085A55FDD0}"/>
              </a:ext>
            </a:extLst>
          </p:cNvPr>
          <p:cNvPicPr>
            <a:picLocks noChangeAspect="1"/>
          </p:cNvPicPr>
          <p:nvPr/>
        </p:nvPicPr>
        <p:blipFill rotWithShape="1">
          <a:blip r:embed="rId3">
            <a:extLst>
              <a:ext uri="{28A0092B-C50C-407E-A947-70E740481C1C}">
                <a14:useLocalDpi xmlns:a14="http://schemas.microsoft.com/office/drawing/2010/main" val="0"/>
              </a:ext>
            </a:extLst>
          </a:blip>
          <a:srcRect l="7066" t="9817" r="9111"/>
          <a:stretch/>
        </p:blipFill>
        <p:spPr>
          <a:xfrm>
            <a:off x="202675" y="235708"/>
            <a:ext cx="6150990" cy="3308813"/>
          </a:xfrm>
          <a:prstGeom prst="rect">
            <a:avLst/>
          </a:prstGeom>
        </p:spPr>
      </p:pic>
      <p:sp>
        <p:nvSpPr>
          <p:cNvPr id="12" name="TextBox 11">
            <a:extLst>
              <a:ext uri="{FF2B5EF4-FFF2-40B4-BE49-F238E27FC236}">
                <a16:creationId xmlns:a16="http://schemas.microsoft.com/office/drawing/2014/main" id="{66E77272-5B23-401B-8392-E1AE27D016C5}"/>
              </a:ext>
            </a:extLst>
          </p:cNvPr>
          <p:cNvSpPr txBox="1"/>
          <p:nvPr/>
        </p:nvSpPr>
        <p:spPr>
          <a:xfrm>
            <a:off x="6353664" y="3687419"/>
            <a:ext cx="5776935" cy="2893100"/>
          </a:xfrm>
          <a:prstGeom prst="rect">
            <a:avLst/>
          </a:prstGeom>
          <a:noFill/>
        </p:spPr>
        <p:txBody>
          <a:bodyPr wrap="square" rtlCol="0">
            <a:spAutoFit/>
          </a:bodyPr>
          <a:lstStyle/>
          <a:p>
            <a:r>
              <a:rPr lang="en-US" sz="1400" dirty="0"/>
              <a:t>Evaluation: </a:t>
            </a:r>
          </a:p>
          <a:p>
            <a:pPr marL="285750" indent="-285750">
              <a:buFont typeface="Arial" panose="020B0604020202020204" pitchFamily="34" charset="0"/>
              <a:buChar char="•"/>
            </a:pPr>
            <a:r>
              <a:rPr lang="en-US" sz="1400" dirty="0"/>
              <a:t>Specific </a:t>
            </a:r>
            <a:r>
              <a:rPr lang="en-US" sz="1400" b="1" dirty="0"/>
              <a:t>product-to-product and family-to-family transitions improve with number of attempts</a:t>
            </a:r>
            <a:endParaRPr lang="en-US" sz="1400" dirty="0"/>
          </a:p>
          <a:p>
            <a:pPr marL="742950" lvl="1" indent="-285750">
              <a:buFont typeface="Arial" panose="020B0604020202020204" pitchFamily="34" charset="0"/>
              <a:buChar char="•"/>
            </a:pPr>
            <a:r>
              <a:rPr lang="en-US" sz="1400" dirty="0"/>
              <a:t>Behavior may be explained by scheduling preference for transitions known to perform well (discuss with engineers)</a:t>
            </a:r>
          </a:p>
          <a:p>
            <a:pPr marL="285750" indent="-285750">
              <a:buFont typeface="Arial" panose="020B0604020202020204" pitchFamily="34" charset="0"/>
              <a:buChar char="•"/>
            </a:pPr>
            <a:r>
              <a:rPr lang="en-US" sz="1400" b="1" dirty="0">
                <a:solidFill>
                  <a:schemeClr val="accent6">
                    <a:lumMod val="75000"/>
                  </a:schemeClr>
                </a:solidFill>
              </a:rPr>
              <a:t>Transition attempts vs transition sheets should be an included relationship in the risk-reward evaluation for exploring (finding) better transition routes</a:t>
            </a:r>
          </a:p>
          <a:p>
            <a:pPr marL="285750" indent="-285750">
              <a:buFont typeface="Arial" panose="020B0604020202020204" pitchFamily="34" charset="0"/>
              <a:buChar char="•"/>
            </a:pPr>
            <a:r>
              <a:rPr lang="en-US" sz="1400" b="1" dirty="0"/>
              <a:t>Bimodal distribution on transition sheet loss for inter/intra family transitions</a:t>
            </a:r>
          </a:p>
          <a:p>
            <a:pPr marL="742950" lvl="1" indent="-285750">
              <a:buFont typeface="Arial" panose="020B0604020202020204" pitchFamily="34" charset="0"/>
              <a:buChar char="•"/>
            </a:pPr>
            <a:r>
              <a:rPr lang="en-US" sz="1400" dirty="0"/>
              <a:t>Inter family transition sheet losses are greater</a:t>
            </a:r>
          </a:p>
          <a:p>
            <a:pPr marL="285750" indent="-285750">
              <a:buFont typeface="Arial" panose="020B0604020202020204" pitchFamily="34" charset="0"/>
              <a:buChar char="•"/>
            </a:pPr>
            <a:r>
              <a:rPr lang="en-US" sz="1400" b="1" dirty="0">
                <a:solidFill>
                  <a:schemeClr val="accent6">
                    <a:lumMod val="75000"/>
                  </a:schemeClr>
                </a:solidFill>
              </a:rPr>
              <a:t>Family-based transitions should be a valuable approach to ‘filling in’ data cavities in transition matrix</a:t>
            </a:r>
          </a:p>
        </p:txBody>
      </p:sp>
      <p:sp>
        <p:nvSpPr>
          <p:cNvPr id="13" name="Oval 12">
            <a:extLst>
              <a:ext uri="{FF2B5EF4-FFF2-40B4-BE49-F238E27FC236}">
                <a16:creationId xmlns:a16="http://schemas.microsoft.com/office/drawing/2014/main" id="{ACB87CF3-EF55-4FF9-98AC-E81349B77D07}"/>
              </a:ext>
            </a:extLst>
          </p:cNvPr>
          <p:cNvSpPr/>
          <p:nvPr/>
        </p:nvSpPr>
        <p:spPr>
          <a:xfrm>
            <a:off x="1750958" y="3767667"/>
            <a:ext cx="994528" cy="1459496"/>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F0A420A7-93A5-49B5-82B8-B6215B2E620F}"/>
              </a:ext>
            </a:extLst>
          </p:cNvPr>
          <p:cNvSpPr/>
          <p:nvPr/>
        </p:nvSpPr>
        <p:spPr>
          <a:xfrm>
            <a:off x="1750958" y="5401101"/>
            <a:ext cx="994528" cy="627798"/>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83779138-3078-4242-A2E6-9FCB56D86837}"/>
              </a:ext>
            </a:extLst>
          </p:cNvPr>
          <p:cNvSpPr txBox="1"/>
          <p:nvPr/>
        </p:nvSpPr>
        <p:spPr>
          <a:xfrm>
            <a:off x="2745486" y="3930555"/>
            <a:ext cx="1733266" cy="641445"/>
          </a:xfrm>
          <a:prstGeom prst="rect">
            <a:avLst/>
          </a:prstGeom>
          <a:noFill/>
        </p:spPr>
        <p:txBody>
          <a:bodyPr wrap="square" rtlCol="0">
            <a:spAutoFit/>
          </a:bodyPr>
          <a:lstStyle/>
          <a:p>
            <a:r>
              <a:rPr lang="en-US" dirty="0"/>
              <a:t>predominantly intra family</a:t>
            </a:r>
          </a:p>
        </p:txBody>
      </p:sp>
      <p:sp>
        <p:nvSpPr>
          <p:cNvPr id="16" name="TextBox 15">
            <a:extLst>
              <a:ext uri="{FF2B5EF4-FFF2-40B4-BE49-F238E27FC236}">
                <a16:creationId xmlns:a16="http://schemas.microsoft.com/office/drawing/2014/main" id="{9D507018-F397-4C96-99ED-F3F1878FDC75}"/>
              </a:ext>
            </a:extLst>
          </p:cNvPr>
          <p:cNvSpPr txBox="1"/>
          <p:nvPr/>
        </p:nvSpPr>
        <p:spPr>
          <a:xfrm>
            <a:off x="2877414" y="5401101"/>
            <a:ext cx="1733266" cy="641445"/>
          </a:xfrm>
          <a:prstGeom prst="rect">
            <a:avLst/>
          </a:prstGeom>
          <a:noFill/>
        </p:spPr>
        <p:txBody>
          <a:bodyPr wrap="square" rtlCol="0">
            <a:spAutoFit/>
          </a:bodyPr>
          <a:lstStyle/>
          <a:p>
            <a:r>
              <a:rPr lang="en-US" dirty="0"/>
              <a:t>predominantly inter family</a:t>
            </a:r>
          </a:p>
        </p:txBody>
      </p:sp>
      <p:sp>
        <p:nvSpPr>
          <p:cNvPr id="17" name="TextBox 16">
            <a:extLst>
              <a:ext uri="{FF2B5EF4-FFF2-40B4-BE49-F238E27FC236}">
                <a16:creationId xmlns:a16="http://schemas.microsoft.com/office/drawing/2014/main" id="{7D9FE682-3DE2-4EE3-AC4E-E323275BC404}"/>
              </a:ext>
            </a:extLst>
          </p:cNvPr>
          <p:cNvSpPr txBox="1"/>
          <p:nvPr/>
        </p:nvSpPr>
        <p:spPr>
          <a:xfrm>
            <a:off x="6386031" y="1241663"/>
            <a:ext cx="5776935" cy="2462213"/>
          </a:xfrm>
          <a:prstGeom prst="rect">
            <a:avLst/>
          </a:prstGeom>
          <a:noFill/>
        </p:spPr>
        <p:txBody>
          <a:bodyPr wrap="square" rtlCol="0">
            <a:spAutoFit/>
          </a:bodyPr>
          <a:lstStyle/>
          <a:p>
            <a:r>
              <a:rPr lang="en-US" sz="1400" dirty="0"/>
              <a:t>Scatter (top): </a:t>
            </a:r>
          </a:p>
          <a:p>
            <a:pPr marL="285750" indent="-285750">
              <a:buFont typeface="Arial" panose="020B0604020202020204" pitchFamily="34" charset="0"/>
              <a:buChar char="•"/>
            </a:pPr>
            <a:r>
              <a:rPr lang="en-US" sz="1400" dirty="0"/>
              <a:t>Dataset is grouped by product-to-product transition, plot is the median of the A-&gt;B transition losses vs the number of times the transition was made in a 2-year period. Inset is same, distinguished by family.</a:t>
            </a:r>
          </a:p>
          <a:p>
            <a:r>
              <a:rPr lang="en-US" sz="1400" dirty="0"/>
              <a:t>Kernel density estimate (KDE) (bottom)</a:t>
            </a:r>
          </a:p>
          <a:p>
            <a:pPr marL="285750" indent="-285750">
              <a:buFont typeface="Arial" panose="020B0604020202020204" pitchFamily="34" charset="0"/>
              <a:buChar char="•"/>
            </a:pPr>
            <a:r>
              <a:rPr lang="en-US" sz="1400" dirty="0"/>
              <a:t>Gaussian deposits are made on x-axis for every data entry where given family-to-family transition was made</a:t>
            </a:r>
          </a:p>
          <a:p>
            <a:pPr marL="285750" indent="-285750">
              <a:buFont typeface="Arial" panose="020B0604020202020204" pitchFamily="34" charset="0"/>
              <a:buChar char="•"/>
            </a:pPr>
            <a:r>
              <a:rPr lang="en-US" sz="1400" dirty="0"/>
              <a:t>Smoothing function is applied across gaussian deposits; portion of curve extends beyond 0 though non-real</a:t>
            </a:r>
          </a:p>
          <a:p>
            <a:pPr marL="285750" indent="-285750">
              <a:buFont typeface="Arial" panose="020B0604020202020204" pitchFamily="34" charset="0"/>
              <a:buChar char="•"/>
            </a:pPr>
            <a:r>
              <a:rPr lang="en-US" sz="1400" dirty="0"/>
              <a:t>Probability distributions are normalized by the total amount of data </a:t>
            </a:r>
            <a:r>
              <a:rPr lang="en-US" sz="1400" b="1" dirty="0"/>
              <a:t>(tall peaks centered near 0 indicate reliable transition profile)</a:t>
            </a:r>
          </a:p>
        </p:txBody>
      </p:sp>
      <p:pic>
        <p:nvPicPr>
          <p:cNvPr id="7" name="Picture 6" descr="A screenshot of a cell phone&#10;&#10;Description automatically generated">
            <a:extLst>
              <a:ext uri="{FF2B5EF4-FFF2-40B4-BE49-F238E27FC236}">
                <a16:creationId xmlns:a16="http://schemas.microsoft.com/office/drawing/2014/main" id="{F9F10D36-69FD-4A8A-AC18-AD02583CB0F6}"/>
              </a:ext>
            </a:extLst>
          </p:cNvPr>
          <p:cNvPicPr>
            <a:picLocks noChangeAspect="1"/>
          </p:cNvPicPr>
          <p:nvPr/>
        </p:nvPicPr>
        <p:blipFill rotWithShape="1">
          <a:blip r:embed="rId4">
            <a:extLst>
              <a:ext uri="{28A0092B-C50C-407E-A947-70E740481C1C}">
                <a14:useLocalDpi xmlns:a14="http://schemas.microsoft.com/office/drawing/2010/main" val="0"/>
              </a:ext>
            </a:extLst>
          </a:blip>
          <a:srcRect t="3657" r="1646"/>
          <a:stretch/>
        </p:blipFill>
        <p:spPr>
          <a:xfrm>
            <a:off x="1231275" y="368300"/>
            <a:ext cx="5025543" cy="1846051"/>
          </a:xfrm>
          <a:prstGeom prst="rect">
            <a:avLst/>
          </a:prstGeom>
        </p:spPr>
      </p:pic>
      <p:sp>
        <p:nvSpPr>
          <p:cNvPr id="18" name="TextBox 17">
            <a:extLst>
              <a:ext uri="{FF2B5EF4-FFF2-40B4-BE49-F238E27FC236}">
                <a16:creationId xmlns:a16="http://schemas.microsoft.com/office/drawing/2014/main" id="{10D17E78-C738-4CAB-8C27-1B3CB894B1FC}"/>
              </a:ext>
            </a:extLst>
          </p:cNvPr>
          <p:cNvSpPr txBox="1"/>
          <p:nvPr/>
        </p:nvSpPr>
        <p:spPr>
          <a:xfrm>
            <a:off x="5121765" y="527808"/>
            <a:ext cx="974235" cy="338554"/>
          </a:xfrm>
          <a:prstGeom prst="rect">
            <a:avLst/>
          </a:prstGeom>
          <a:noFill/>
        </p:spPr>
        <p:txBody>
          <a:bodyPr wrap="square" rtlCol="0">
            <a:spAutoFit/>
          </a:bodyPr>
          <a:lstStyle/>
          <a:p>
            <a:r>
              <a:rPr lang="en-US" sz="1600" dirty="0"/>
              <a:t>By Family</a:t>
            </a:r>
            <a:endParaRPr lang="en-US" sz="1600" b="1" dirty="0"/>
          </a:p>
        </p:txBody>
      </p:sp>
      <p:sp>
        <p:nvSpPr>
          <p:cNvPr id="19" name="TextBox 18">
            <a:extLst>
              <a:ext uri="{FF2B5EF4-FFF2-40B4-BE49-F238E27FC236}">
                <a16:creationId xmlns:a16="http://schemas.microsoft.com/office/drawing/2014/main" id="{B78D9AAD-9F0A-417D-936C-308FBA44B6FC}"/>
              </a:ext>
            </a:extLst>
          </p:cNvPr>
          <p:cNvSpPr txBox="1"/>
          <p:nvPr/>
        </p:nvSpPr>
        <p:spPr>
          <a:xfrm>
            <a:off x="4868334" y="2345472"/>
            <a:ext cx="1227666" cy="338554"/>
          </a:xfrm>
          <a:prstGeom prst="rect">
            <a:avLst/>
          </a:prstGeom>
          <a:noFill/>
        </p:spPr>
        <p:txBody>
          <a:bodyPr wrap="square" rtlCol="0">
            <a:spAutoFit/>
          </a:bodyPr>
          <a:lstStyle/>
          <a:p>
            <a:r>
              <a:rPr lang="en-US" sz="1600" dirty="0"/>
              <a:t>By Product</a:t>
            </a:r>
            <a:endParaRPr lang="en-US" sz="1600" b="1" dirty="0"/>
          </a:p>
        </p:txBody>
      </p:sp>
      <p:sp>
        <p:nvSpPr>
          <p:cNvPr id="20" name="TextBox 19">
            <a:extLst>
              <a:ext uri="{FF2B5EF4-FFF2-40B4-BE49-F238E27FC236}">
                <a16:creationId xmlns:a16="http://schemas.microsoft.com/office/drawing/2014/main" id="{2A7D46E3-761D-4F44-BF55-0C9B88C2B6FF}"/>
              </a:ext>
            </a:extLst>
          </p:cNvPr>
          <p:cNvSpPr txBox="1"/>
          <p:nvPr/>
        </p:nvSpPr>
        <p:spPr>
          <a:xfrm>
            <a:off x="6371379" y="216107"/>
            <a:ext cx="5741504" cy="954107"/>
          </a:xfrm>
          <a:prstGeom prst="rect">
            <a:avLst/>
          </a:prstGeom>
          <a:noFill/>
        </p:spPr>
        <p:txBody>
          <a:bodyPr wrap="square" rtlCol="0">
            <a:spAutoFit/>
          </a:bodyPr>
          <a:lstStyle/>
          <a:p>
            <a:r>
              <a:rPr lang="en-US" sz="2800" b="1" dirty="0"/>
              <a:t>Establishing products/families as groups</a:t>
            </a:r>
          </a:p>
        </p:txBody>
      </p:sp>
      <p:sp>
        <p:nvSpPr>
          <p:cNvPr id="21" name="TextBox 20">
            <a:extLst>
              <a:ext uri="{FF2B5EF4-FFF2-40B4-BE49-F238E27FC236}">
                <a16:creationId xmlns:a16="http://schemas.microsoft.com/office/drawing/2014/main" id="{BB8B528D-6869-4E96-B80E-5F1A15FC315A}"/>
              </a:ext>
            </a:extLst>
          </p:cNvPr>
          <p:cNvSpPr txBox="1"/>
          <p:nvPr/>
        </p:nvSpPr>
        <p:spPr>
          <a:xfrm>
            <a:off x="202675" y="-82093"/>
            <a:ext cx="3736407" cy="461665"/>
          </a:xfrm>
          <a:prstGeom prst="rect">
            <a:avLst/>
          </a:prstGeom>
          <a:noFill/>
        </p:spPr>
        <p:txBody>
          <a:bodyPr wrap="none" rtlCol="0">
            <a:spAutoFit/>
          </a:bodyPr>
          <a:lstStyle/>
          <a:p>
            <a:r>
              <a:rPr lang="en-US" sz="2400" dirty="0"/>
              <a:t>I. Product/Family Groupings</a:t>
            </a:r>
          </a:p>
        </p:txBody>
      </p:sp>
    </p:spTree>
    <p:extLst>
      <p:ext uri="{BB962C8B-B14F-4D97-AF65-F5344CB8AC3E}">
        <p14:creationId xmlns:p14="http://schemas.microsoft.com/office/powerpoint/2010/main" val="3077444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A927C3-FF71-4B8D-ACFC-D0AC6D6186E3}"/>
              </a:ext>
            </a:extLst>
          </p:cNvPr>
          <p:cNvSpPr txBox="1"/>
          <p:nvPr/>
        </p:nvSpPr>
        <p:spPr>
          <a:xfrm>
            <a:off x="101246" y="2282101"/>
            <a:ext cx="4929809" cy="4185761"/>
          </a:xfrm>
          <a:prstGeom prst="rect">
            <a:avLst/>
          </a:prstGeom>
          <a:noFill/>
        </p:spPr>
        <p:txBody>
          <a:bodyPr wrap="square" rtlCol="0">
            <a:spAutoFit/>
          </a:bodyPr>
          <a:lstStyle/>
          <a:p>
            <a:r>
              <a:rPr lang="en-US" sz="1400" dirty="0"/>
              <a:t>Explanation</a:t>
            </a:r>
          </a:p>
          <a:p>
            <a:pPr marL="285750" indent="-285750">
              <a:buFont typeface="Arial" panose="020B0604020202020204" pitchFamily="34" charset="0"/>
              <a:buChar char="•"/>
            </a:pPr>
            <a:r>
              <a:rPr lang="en-US" sz="1400" dirty="0"/>
              <a:t>Using more than 10 data points to compute family/product transitions gives the lowest spread between saved sheets and saved sheets w/ penalization </a:t>
            </a:r>
          </a:p>
          <a:p>
            <a:pPr marL="742950" lvl="1" indent="-285750">
              <a:buFont typeface="Arial" panose="020B0604020202020204" pitchFamily="34" charset="0"/>
              <a:buChar char="•"/>
            </a:pPr>
            <a:r>
              <a:rPr lang="en-US" sz="1400" dirty="0"/>
              <a:t>Using less stringent statistical criteria results in aborting transitions that are below the average of the dataset as a whole, i.e. these are probably not runaway transitions that should be aborted</a:t>
            </a:r>
          </a:p>
          <a:p>
            <a:pPr marL="285750" indent="-285750">
              <a:buFont typeface="Arial" panose="020B0604020202020204" pitchFamily="34" charset="0"/>
              <a:buChar char="•"/>
            </a:pPr>
            <a:r>
              <a:rPr lang="en-US" sz="1400" dirty="0"/>
              <a:t>If IQR based on too little data: </a:t>
            </a:r>
          </a:p>
          <a:p>
            <a:pPr marL="742950" lvl="1" indent="-285750">
              <a:buFont typeface="Arial" panose="020B0604020202020204" pitchFamily="34" charset="0"/>
              <a:buChar char="•"/>
            </a:pPr>
            <a:r>
              <a:rPr lang="en-US" sz="1400" dirty="0"/>
              <a:t>‘outliers’ incorrectly labeled as ‘in range’</a:t>
            </a:r>
          </a:p>
          <a:p>
            <a:pPr marL="1200150" lvl="2" indent="-285750">
              <a:buFont typeface="Arial" panose="020B0604020202020204" pitchFamily="34" charset="0"/>
              <a:buChar char="•"/>
            </a:pPr>
            <a:r>
              <a:rPr lang="en-US" sz="1400" dirty="0"/>
              <a:t>Reason for upward trend in sheets saved from &gt;1 to &gt;4 groups</a:t>
            </a:r>
          </a:p>
          <a:p>
            <a:pPr marL="742950" lvl="1" indent="-285750">
              <a:buFont typeface="Arial" panose="020B0604020202020204" pitchFamily="34" charset="0"/>
              <a:buChar char="•"/>
            </a:pPr>
            <a:r>
              <a:rPr lang="en-US" sz="1400" dirty="0"/>
              <a:t>Aborting transitions that are less than the average transition sheets for whole dataset</a:t>
            </a:r>
          </a:p>
          <a:p>
            <a:pPr marL="1200150" lvl="2" indent="-285750">
              <a:buFont typeface="Arial" panose="020B0604020202020204" pitchFamily="34" charset="0"/>
              <a:buChar char="•"/>
            </a:pPr>
            <a:r>
              <a:rPr lang="en-US" sz="1400" dirty="0"/>
              <a:t>Reason for &gt;6 to &gt;10 decrease in ‘saved sheets’ but increase in ‘saved sheets w/ mean subtract’</a:t>
            </a:r>
          </a:p>
          <a:p>
            <a:pPr marL="285750" indent="-285750">
              <a:buFont typeface="Arial" panose="020B0604020202020204" pitchFamily="34" charset="0"/>
              <a:buChar char="•"/>
            </a:pPr>
            <a:r>
              <a:rPr lang="en-US" sz="1400" dirty="0"/>
              <a:t>If IQR based on too much data (i.e. &gt;12)</a:t>
            </a:r>
          </a:p>
          <a:p>
            <a:pPr marL="742950" lvl="1" indent="-285750">
              <a:buFont typeface="Arial" panose="020B0604020202020204" pitchFamily="34" charset="0"/>
              <a:buChar char="•"/>
            </a:pPr>
            <a:r>
              <a:rPr lang="en-US" sz="1400" dirty="0"/>
              <a:t>Excluding data that could’ve resulted in valuable screening</a:t>
            </a:r>
          </a:p>
        </p:txBody>
      </p:sp>
      <p:pic>
        <p:nvPicPr>
          <p:cNvPr id="9" name="Picture 8">
            <a:extLst>
              <a:ext uri="{FF2B5EF4-FFF2-40B4-BE49-F238E27FC236}">
                <a16:creationId xmlns:a16="http://schemas.microsoft.com/office/drawing/2014/main" id="{EAF2E8B2-96AE-4C7D-9EC5-91331F7C8FC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031055" y="1733027"/>
            <a:ext cx="6867402" cy="4292125"/>
          </a:xfrm>
          <a:prstGeom prst="rect">
            <a:avLst/>
          </a:prstGeom>
        </p:spPr>
      </p:pic>
      <p:sp>
        <p:nvSpPr>
          <p:cNvPr id="4" name="Oval 3">
            <a:extLst>
              <a:ext uri="{FF2B5EF4-FFF2-40B4-BE49-F238E27FC236}">
                <a16:creationId xmlns:a16="http://schemas.microsoft.com/office/drawing/2014/main" id="{7F9B7231-01FF-413E-9BA7-37D1735FF719}"/>
              </a:ext>
            </a:extLst>
          </p:cNvPr>
          <p:cNvSpPr/>
          <p:nvPr/>
        </p:nvSpPr>
        <p:spPr>
          <a:xfrm>
            <a:off x="9617586" y="2334851"/>
            <a:ext cx="1939411" cy="627798"/>
          </a:xfrm>
          <a:prstGeom prst="ellipse">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79C99113-FA85-42D0-AAFE-1CED14E9A128}"/>
              </a:ext>
            </a:extLst>
          </p:cNvPr>
          <p:cNvSpPr txBox="1"/>
          <p:nvPr/>
        </p:nvSpPr>
        <p:spPr>
          <a:xfrm>
            <a:off x="64353" y="250776"/>
            <a:ext cx="4966702" cy="2031325"/>
          </a:xfrm>
          <a:prstGeom prst="rect">
            <a:avLst/>
          </a:prstGeom>
          <a:noFill/>
        </p:spPr>
        <p:txBody>
          <a:bodyPr wrap="square" rtlCol="0">
            <a:spAutoFit/>
          </a:bodyPr>
          <a:lstStyle/>
          <a:p>
            <a:r>
              <a:rPr lang="en-US" sz="1400" dirty="0"/>
              <a:t>Algorithm </a:t>
            </a:r>
          </a:p>
          <a:p>
            <a:pPr marL="285750" indent="-285750">
              <a:buFont typeface="Arial" panose="020B0604020202020204" pitchFamily="34" charset="0"/>
              <a:buChar char="•"/>
            </a:pPr>
            <a:r>
              <a:rPr lang="en-US" sz="1400" dirty="0"/>
              <a:t>If transition sheets exceeds 1.5 * IQR + median for either family or product category, then abort the transition</a:t>
            </a:r>
          </a:p>
          <a:p>
            <a:pPr marL="285750" indent="-285750">
              <a:buFont typeface="Arial" panose="020B0604020202020204" pitchFamily="34" charset="0"/>
              <a:buChar char="•"/>
            </a:pPr>
            <a:r>
              <a:rPr lang="en-US" sz="1400" dirty="0"/>
              <a:t>Else if transition sheets exceeds 250 then abort the transition</a:t>
            </a:r>
          </a:p>
          <a:p>
            <a:pPr marL="285750" indent="-285750">
              <a:buFont typeface="Arial" panose="020B0604020202020204" pitchFamily="34" charset="0"/>
              <a:buChar char="•"/>
            </a:pPr>
            <a:r>
              <a:rPr lang="en-US" sz="1400" dirty="0"/>
              <a:t>To calculate the sheets saved subtract the </a:t>
            </a:r>
            <a:r>
              <a:rPr lang="en-US" sz="1400" b="1" dirty="0"/>
              <a:t>mean</a:t>
            </a:r>
            <a:r>
              <a:rPr lang="en-US" sz="1400" dirty="0"/>
              <a:t> transition sheets from the delta above the cutoff to simulate the number of sheets lost to transition after an abort </a:t>
            </a:r>
            <a:r>
              <a:rPr lang="en-US" sz="1400" i="1" dirty="0"/>
              <a:t>a new transition trial (i.e. add back an assumed loss)</a:t>
            </a:r>
            <a:endParaRPr lang="en-US" sz="1400" dirty="0"/>
          </a:p>
          <a:p>
            <a:endParaRPr lang="en-US" sz="1400" dirty="0"/>
          </a:p>
        </p:txBody>
      </p:sp>
      <p:sp>
        <p:nvSpPr>
          <p:cNvPr id="3" name="TextBox 2">
            <a:extLst>
              <a:ext uri="{FF2B5EF4-FFF2-40B4-BE49-F238E27FC236}">
                <a16:creationId xmlns:a16="http://schemas.microsoft.com/office/drawing/2014/main" id="{2ACF3307-5EF3-4CFB-A7CE-1C7C9E69C911}"/>
              </a:ext>
            </a:extLst>
          </p:cNvPr>
          <p:cNvSpPr txBox="1"/>
          <p:nvPr/>
        </p:nvSpPr>
        <p:spPr>
          <a:xfrm>
            <a:off x="5515180" y="748904"/>
            <a:ext cx="6612467" cy="954107"/>
          </a:xfrm>
          <a:prstGeom prst="rect">
            <a:avLst/>
          </a:prstGeom>
          <a:noFill/>
        </p:spPr>
        <p:txBody>
          <a:bodyPr wrap="square" rtlCol="0">
            <a:spAutoFit/>
          </a:bodyPr>
          <a:lstStyle/>
          <a:p>
            <a:r>
              <a:rPr lang="en-US" sz="2800" b="1" dirty="0"/>
              <a:t>Identifying product/family group size to determine expected transition sheets</a:t>
            </a:r>
          </a:p>
        </p:txBody>
      </p:sp>
      <p:sp>
        <p:nvSpPr>
          <p:cNvPr id="7" name="TextBox 6">
            <a:extLst>
              <a:ext uri="{FF2B5EF4-FFF2-40B4-BE49-F238E27FC236}">
                <a16:creationId xmlns:a16="http://schemas.microsoft.com/office/drawing/2014/main" id="{E20D662A-E22A-4343-8C71-63FA02394A08}"/>
              </a:ext>
            </a:extLst>
          </p:cNvPr>
          <p:cNvSpPr txBox="1"/>
          <p:nvPr/>
        </p:nvSpPr>
        <p:spPr>
          <a:xfrm>
            <a:off x="202675" y="-82093"/>
            <a:ext cx="10922221" cy="830997"/>
          </a:xfrm>
          <a:prstGeom prst="rect">
            <a:avLst/>
          </a:prstGeom>
          <a:noFill/>
        </p:spPr>
        <p:txBody>
          <a:bodyPr wrap="none" rtlCol="0">
            <a:spAutoFit/>
          </a:bodyPr>
          <a:lstStyle/>
          <a:p>
            <a:r>
              <a:rPr lang="en-US" sz="2400" dirty="0"/>
              <a:t>II. Forecasting based on the interquartile range that describes family &amp; product groups</a:t>
            </a:r>
          </a:p>
          <a:p>
            <a:endParaRPr lang="en-US" sz="2400" dirty="0"/>
          </a:p>
        </p:txBody>
      </p:sp>
    </p:spTree>
    <p:extLst>
      <p:ext uri="{BB962C8B-B14F-4D97-AF65-F5344CB8AC3E}">
        <p14:creationId xmlns:p14="http://schemas.microsoft.com/office/powerpoint/2010/main" val="1792088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3E32DE6-DE76-438C-86A4-BE866F7B27D7}"/>
              </a:ext>
            </a:extLst>
          </p:cNvPr>
          <p:cNvSpPr txBox="1"/>
          <p:nvPr/>
        </p:nvSpPr>
        <p:spPr>
          <a:xfrm>
            <a:off x="7088250" y="1197884"/>
            <a:ext cx="5010802" cy="2308324"/>
          </a:xfrm>
          <a:prstGeom prst="rect">
            <a:avLst/>
          </a:prstGeom>
          <a:noFill/>
        </p:spPr>
        <p:txBody>
          <a:bodyPr wrap="square" rtlCol="0">
            <a:spAutoFit/>
          </a:bodyPr>
          <a:lstStyle/>
          <a:p>
            <a:r>
              <a:rPr lang="en-US" sz="1600" dirty="0"/>
              <a:t>Explanation</a:t>
            </a:r>
          </a:p>
          <a:p>
            <a:pPr marL="285750" indent="-285750">
              <a:buFont typeface="Arial" panose="020B0604020202020204" pitchFamily="34" charset="0"/>
              <a:buChar char="•"/>
            </a:pPr>
            <a:r>
              <a:rPr lang="en-US" sz="1600" dirty="0"/>
              <a:t>Product and family statistics computed for 10 or more transitions</a:t>
            </a:r>
          </a:p>
          <a:p>
            <a:pPr marL="285750" indent="-285750">
              <a:buFont typeface="Arial" panose="020B0604020202020204" pitchFamily="34" charset="0"/>
              <a:buChar char="•"/>
            </a:pPr>
            <a:r>
              <a:rPr lang="en-US" sz="1600" b="1" dirty="0"/>
              <a:t>43% of transitions have been performed 10 or more times in terms of family</a:t>
            </a:r>
          </a:p>
          <a:p>
            <a:pPr marL="285750" indent="-285750">
              <a:buFont typeface="Arial" panose="020B0604020202020204" pitchFamily="34" charset="0"/>
              <a:buChar char="•"/>
            </a:pPr>
            <a:r>
              <a:rPr lang="en-US" sz="1600" b="1" dirty="0"/>
              <a:t>6% of transitions have been performed 10 or more times in terms of product</a:t>
            </a:r>
          </a:p>
          <a:p>
            <a:endParaRPr lang="en-US" sz="1600" dirty="0"/>
          </a:p>
          <a:p>
            <a:endParaRPr lang="en-US" sz="1600" dirty="0"/>
          </a:p>
        </p:txBody>
      </p:sp>
      <p:sp>
        <p:nvSpPr>
          <p:cNvPr id="11" name="TextBox 10">
            <a:extLst>
              <a:ext uri="{FF2B5EF4-FFF2-40B4-BE49-F238E27FC236}">
                <a16:creationId xmlns:a16="http://schemas.microsoft.com/office/drawing/2014/main" id="{79A3B7CD-77A2-43FF-A04D-E64C8EEC920E}"/>
              </a:ext>
            </a:extLst>
          </p:cNvPr>
          <p:cNvSpPr txBox="1"/>
          <p:nvPr/>
        </p:nvSpPr>
        <p:spPr>
          <a:xfrm>
            <a:off x="7088249" y="3259987"/>
            <a:ext cx="5010801" cy="3108543"/>
          </a:xfrm>
          <a:prstGeom prst="rect">
            <a:avLst/>
          </a:prstGeom>
          <a:noFill/>
        </p:spPr>
        <p:txBody>
          <a:bodyPr wrap="square" rtlCol="0">
            <a:spAutoFit/>
          </a:bodyPr>
          <a:lstStyle/>
          <a:p>
            <a:r>
              <a:rPr lang="en-US" sz="1400" dirty="0"/>
              <a:t>Value Proposition</a:t>
            </a:r>
          </a:p>
          <a:p>
            <a:pPr marL="285750" indent="-285750">
              <a:buFont typeface="Arial" panose="020B0604020202020204" pitchFamily="34" charset="0"/>
              <a:buChar char="•"/>
            </a:pPr>
            <a:r>
              <a:rPr lang="en-US" sz="1400" dirty="0"/>
              <a:t>Algorithm as described results in:</a:t>
            </a:r>
          </a:p>
          <a:p>
            <a:pPr marL="742950" lvl="1" indent="-285750">
              <a:buFont typeface="Arial" panose="020B0604020202020204" pitchFamily="34" charset="0"/>
              <a:buChar char="•"/>
            </a:pPr>
            <a:r>
              <a:rPr lang="en-US" sz="1400" b="1" dirty="0"/>
              <a:t>Mean </a:t>
            </a:r>
            <a:r>
              <a:rPr lang="en-US" sz="1400" dirty="0"/>
              <a:t>transition sheet loss for entire two-year period reduced from 46.7 sheets to 35.7 sheets (</a:t>
            </a:r>
            <a:r>
              <a:rPr lang="en-US" sz="1400" b="1" dirty="0"/>
              <a:t>23.4% reduction on average</a:t>
            </a:r>
            <a:r>
              <a:rPr lang="en-US" sz="1400" dirty="0"/>
              <a:t>)</a:t>
            </a:r>
          </a:p>
          <a:p>
            <a:pPr marL="742950" lvl="1" indent="-285750">
              <a:buFont typeface="Arial" panose="020B0604020202020204" pitchFamily="34" charset="0"/>
              <a:buChar char="•"/>
            </a:pPr>
            <a:r>
              <a:rPr lang="en-US" sz="1400" b="1" dirty="0"/>
              <a:t>22249 transition sheets avoided (15% of total transitions sheets) </a:t>
            </a:r>
            <a:r>
              <a:rPr lang="en-US" sz="1400" dirty="0"/>
              <a:t>in 2-year period</a:t>
            </a:r>
          </a:p>
          <a:p>
            <a:pPr marL="742950" lvl="1" indent="-285750">
              <a:buFont typeface="Arial" panose="020B0604020202020204" pitchFamily="34" charset="0"/>
              <a:buChar char="•"/>
            </a:pPr>
            <a:r>
              <a:rPr lang="en-US" sz="1400" dirty="0"/>
              <a:t>40 jobs aborted due to exceeding product-wise cut-off, 58 jobs aborted due to exceeding family-wise cut-off, 51 jobs aborted due to exceeding 250 cut-off</a:t>
            </a:r>
          </a:p>
          <a:p>
            <a:pPr marL="285750" indent="-285750">
              <a:buFont typeface="Arial" panose="020B0604020202020204" pitchFamily="34" charset="0"/>
              <a:buChar char="•"/>
            </a:pPr>
            <a:r>
              <a:rPr lang="en-US" sz="1400" dirty="0"/>
              <a:t>Similar analysis applied to simple 250 cut-off results in:</a:t>
            </a:r>
          </a:p>
          <a:p>
            <a:pPr marL="742950" lvl="1" indent="-285750">
              <a:buFont typeface="Arial" panose="020B0604020202020204" pitchFamily="34" charset="0"/>
              <a:buChar char="•"/>
            </a:pPr>
            <a:r>
              <a:rPr lang="en-US" sz="1400" dirty="0"/>
              <a:t>21.7% reduction in sheet loss average, 119 aborted jobs, 11788 saved sheets (8% of total transition sheets)</a:t>
            </a:r>
          </a:p>
          <a:p>
            <a:endParaRPr lang="en-US" sz="1400" dirty="0"/>
          </a:p>
        </p:txBody>
      </p:sp>
      <p:sp>
        <p:nvSpPr>
          <p:cNvPr id="8" name="TextBox 7">
            <a:extLst>
              <a:ext uri="{FF2B5EF4-FFF2-40B4-BE49-F238E27FC236}">
                <a16:creationId xmlns:a16="http://schemas.microsoft.com/office/drawing/2014/main" id="{CCE1F71D-4603-4155-BDCB-2C9D6282D48A}"/>
              </a:ext>
            </a:extLst>
          </p:cNvPr>
          <p:cNvSpPr txBox="1"/>
          <p:nvPr/>
        </p:nvSpPr>
        <p:spPr>
          <a:xfrm>
            <a:off x="381019" y="482944"/>
            <a:ext cx="6612467" cy="523220"/>
          </a:xfrm>
          <a:prstGeom prst="rect">
            <a:avLst/>
          </a:prstGeom>
          <a:noFill/>
        </p:spPr>
        <p:txBody>
          <a:bodyPr wrap="square" rtlCol="0">
            <a:spAutoFit/>
          </a:bodyPr>
          <a:lstStyle/>
          <a:p>
            <a:r>
              <a:rPr lang="en-US" sz="2800" b="1" dirty="0"/>
              <a:t>Pareto-</a:t>
            </a:r>
            <a:r>
              <a:rPr lang="en-US" sz="2800" b="1" dirty="0" err="1"/>
              <a:t>ing</a:t>
            </a:r>
            <a:r>
              <a:rPr lang="en-US" sz="2800" b="1" dirty="0"/>
              <a:t> out origin of outlier screening</a:t>
            </a:r>
          </a:p>
        </p:txBody>
      </p:sp>
      <p:pic>
        <p:nvPicPr>
          <p:cNvPr id="3" name="Picture 2">
            <a:extLst>
              <a:ext uri="{FF2B5EF4-FFF2-40B4-BE49-F238E27FC236}">
                <a16:creationId xmlns:a16="http://schemas.microsoft.com/office/drawing/2014/main" id="{A9231342-85D8-4209-A6ED-8F123AF744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093" y="4212173"/>
            <a:ext cx="5291653" cy="2645827"/>
          </a:xfrm>
          <a:prstGeom prst="rect">
            <a:avLst/>
          </a:prstGeom>
        </p:spPr>
      </p:pic>
      <p:pic>
        <p:nvPicPr>
          <p:cNvPr id="13" name="Picture 12">
            <a:extLst>
              <a:ext uri="{FF2B5EF4-FFF2-40B4-BE49-F238E27FC236}">
                <a16:creationId xmlns:a16="http://schemas.microsoft.com/office/drawing/2014/main" id="{833736A0-3A68-404A-95B0-E131F4C167D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2469" y="1015174"/>
            <a:ext cx="5977898" cy="2988949"/>
          </a:xfrm>
          <a:prstGeom prst="rect">
            <a:avLst/>
          </a:prstGeom>
        </p:spPr>
      </p:pic>
      <p:sp>
        <p:nvSpPr>
          <p:cNvPr id="14" name="Oval 13">
            <a:extLst>
              <a:ext uri="{FF2B5EF4-FFF2-40B4-BE49-F238E27FC236}">
                <a16:creationId xmlns:a16="http://schemas.microsoft.com/office/drawing/2014/main" id="{A70F5F41-BAA1-4E95-B9A5-701910A3DFE1}"/>
              </a:ext>
            </a:extLst>
          </p:cNvPr>
          <p:cNvSpPr/>
          <p:nvPr/>
        </p:nvSpPr>
        <p:spPr>
          <a:xfrm>
            <a:off x="3014222" y="2845282"/>
            <a:ext cx="924698" cy="583718"/>
          </a:xfrm>
          <a:prstGeom prst="ellipse">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9EBCEDBB-0D62-4C83-937F-0B78D12B8C30}"/>
              </a:ext>
            </a:extLst>
          </p:cNvPr>
          <p:cNvSpPr txBox="1"/>
          <p:nvPr/>
        </p:nvSpPr>
        <p:spPr>
          <a:xfrm flipH="1">
            <a:off x="1409699" y="4140886"/>
            <a:ext cx="4910667" cy="369332"/>
          </a:xfrm>
          <a:prstGeom prst="rect">
            <a:avLst/>
          </a:prstGeom>
          <a:solidFill>
            <a:schemeClr val="bg1"/>
          </a:solidFill>
        </p:spPr>
        <p:txBody>
          <a:bodyPr wrap="square" rtlCol="0">
            <a:spAutoFit/>
          </a:bodyPr>
          <a:lstStyle/>
          <a:p>
            <a:r>
              <a:rPr lang="en-US" dirty="0"/>
              <a:t>Black circles – upper box whisker = saved sheets</a:t>
            </a:r>
          </a:p>
        </p:txBody>
      </p:sp>
      <p:sp>
        <p:nvSpPr>
          <p:cNvPr id="15" name="TextBox 14">
            <a:extLst>
              <a:ext uri="{FF2B5EF4-FFF2-40B4-BE49-F238E27FC236}">
                <a16:creationId xmlns:a16="http://schemas.microsoft.com/office/drawing/2014/main" id="{59CE9DBC-9A46-4759-8960-8CA0C9BDC8CD}"/>
              </a:ext>
            </a:extLst>
          </p:cNvPr>
          <p:cNvSpPr txBox="1"/>
          <p:nvPr/>
        </p:nvSpPr>
        <p:spPr>
          <a:xfrm>
            <a:off x="202675" y="-82093"/>
            <a:ext cx="10922221" cy="830997"/>
          </a:xfrm>
          <a:prstGeom prst="rect">
            <a:avLst/>
          </a:prstGeom>
          <a:noFill/>
        </p:spPr>
        <p:txBody>
          <a:bodyPr wrap="none" rtlCol="0">
            <a:spAutoFit/>
          </a:bodyPr>
          <a:lstStyle/>
          <a:p>
            <a:r>
              <a:rPr lang="en-US" sz="2400" dirty="0"/>
              <a:t>II. Forecasting based on the interquartile range that describes family &amp; product groups</a:t>
            </a:r>
          </a:p>
          <a:p>
            <a:endParaRPr lang="en-US" sz="2400" dirty="0"/>
          </a:p>
        </p:txBody>
      </p:sp>
    </p:spTree>
    <p:extLst>
      <p:ext uri="{BB962C8B-B14F-4D97-AF65-F5344CB8AC3E}">
        <p14:creationId xmlns:p14="http://schemas.microsoft.com/office/powerpoint/2010/main" val="3309782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screenshot of a cell phone&#10;&#10;Description automatically generated">
            <a:extLst>
              <a:ext uri="{FF2B5EF4-FFF2-40B4-BE49-F238E27FC236}">
                <a16:creationId xmlns:a16="http://schemas.microsoft.com/office/drawing/2014/main" id="{5991BAC4-5CE4-4330-9AD2-A4BC108903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717285"/>
            <a:ext cx="3768858" cy="3140715"/>
          </a:xfrm>
          <a:prstGeom prst="rect">
            <a:avLst/>
          </a:prstGeom>
        </p:spPr>
      </p:pic>
      <p:sp>
        <p:nvSpPr>
          <p:cNvPr id="20" name="Rectangle 19">
            <a:extLst>
              <a:ext uri="{FF2B5EF4-FFF2-40B4-BE49-F238E27FC236}">
                <a16:creationId xmlns:a16="http://schemas.microsoft.com/office/drawing/2014/main" id="{CDC58C49-66F6-4BBD-9B88-4A622602FCF0}"/>
              </a:ext>
            </a:extLst>
          </p:cNvPr>
          <p:cNvSpPr/>
          <p:nvPr/>
        </p:nvSpPr>
        <p:spPr>
          <a:xfrm>
            <a:off x="5283267" y="1415950"/>
            <a:ext cx="6421899" cy="1477328"/>
          </a:xfrm>
          <a:prstGeom prst="rect">
            <a:avLst/>
          </a:prstGeom>
        </p:spPr>
        <p:txBody>
          <a:bodyPr wrap="square">
            <a:spAutoFit/>
          </a:bodyPr>
          <a:lstStyle/>
          <a:p>
            <a:pPr marL="400050" indent="-400050">
              <a:buFont typeface="Arial" panose="020B0604020202020204" pitchFamily="34" charset="0"/>
              <a:buChar char="•"/>
            </a:pPr>
            <a:r>
              <a:rPr lang="en-US" dirty="0"/>
              <a:t>Product -&gt; product transitions plotted against IQR and median</a:t>
            </a:r>
          </a:p>
          <a:p>
            <a:pPr marL="400050" indent="-400050">
              <a:buFont typeface="Arial" panose="020B0604020202020204" pitchFamily="34" charset="0"/>
              <a:buChar char="•"/>
            </a:pPr>
            <a:r>
              <a:rPr lang="en-US" dirty="0"/>
              <a:t>Selected 3 different clusters:</a:t>
            </a:r>
          </a:p>
          <a:p>
            <a:pPr marL="857250" lvl="1" indent="-400050">
              <a:buFont typeface="Arial" panose="020B0604020202020204" pitchFamily="34" charset="0"/>
              <a:buChar char="•"/>
            </a:pPr>
            <a:r>
              <a:rPr lang="en-US" dirty="0"/>
              <a:t>IQR cutoff = 38</a:t>
            </a:r>
          </a:p>
          <a:p>
            <a:pPr marL="857250" lvl="1" indent="-400050">
              <a:buFont typeface="Arial" panose="020B0604020202020204" pitchFamily="34" charset="0"/>
              <a:buChar char="•"/>
            </a:pPr>
            <a:r>
              <a:rPr lang="en-US" dirty="0"/>
              <a:t>Median cutoff = 29</a:t>
            </a:r>
          </a:p>
          <a:p>
            <a:pPr marL="857250" lvl="1" indent="-400050">
              <a:buFont typeface="Arial" panose="020B0604020202020204" pitchFamily="34" charset="0"/>
              <a:buChar char="•"/>
            </a:pPr>
            <a:endParaRPr lang="en-US" dirty="0"/>
          </a:p>
        </p:txBody>
      </p:sp>
      <p:sp>
        <p:nvSpPr>
          <p:cNvPr id="9" name="Rectangle 8">
            <a:extLst>
              <a:ext uri="{FF2B5EF4-FFF2-40B4-BE49-F238E27FC236}">
                <a16:creationId xmlns:a16="http://schemas.microsoft.com/office/drawing/2014/main" id="{A77D53EE-9F5B-45BF-8801-A5FEB916A7CE}"/>
              </a:ext>
            </a:extLst>
          </p:cNvPr>
          <p:cNvSpPr/>
          <p:nvPr/>
        </p:nvSpPr>
        <p:spPr>
          <a:xfrm>
            <a:off x="5283267" y="3295270"/>
            <a:ext cx="6620864" cy="3416320"/>
          </a:xfrm>
          <a:prstGeom prst="rect">
            <a:avLst/>
          </a:prstGeom>
        </p:spPr>
        <p:txBody>
          <a:bodyPr wrap="square">
            <a:spAutoFit/>
          </a:bodyPr>
          <a:lstStyle/>
          <a:p>
            <a:pPr marL="400050" indent="-400050">
              <a:buFont typeface="Arial" panose="020B0604020202020204" pitchFamily="34" charset="0"/>
              <a:buChar char="•"/>
            </a:pPr>
            <a:r>
              <a:rPr lang="en-US" b="1" dirty="0"/>
              <a:t>Beginning-of-week performance can be forecasted</a:t>
            </a:r>
            <a:r>
              <a:rPr lang="en-US" dirty="0"/>
              <a:t> based on cluster profile of the schedule</a:t>
            </a:r>
          </a:p>
          <a:p>
            <a:pPr marL="400050" indent="-400050">
              <a:buFont typeface="Arial" panose="020B0604020202020204" pitchFamily="34" charset="0"/>
              <a:buChar char="•"/>
            </a:pPr>
            <a:r>
              <a:rPr lang="en-US" b="1" dirty="0"/>
              <a:t>End-of-week performance compared to forecast to diagnose and identify special events</a:t>
            </a:r>
          </a:p>
          <a:p>
            <a:pPr marL="400050" indent="-400050">
              <a:buFont typeface="Arial" panose="020B0604020202020204" pitchFamily="34" charset="0"/>
              <a:buChar char="•"/>
            </a:pPr>
            <a:r>
              <a:rPr lang="en-US" b="1" dirty="0"/>
              <a:t>Abort/punt can be determined by current transition sheet loss</a:t>
            </a:r>
            <a:r>
              <a:rPr lang="en-US" dirty="0"/>
              <a:t> position in the appropriate distribution</a:t>
            </a:r>
          </a:p>
          <a:p>
            <a:pPr marL="400050" indent="-400050">
              <a:buFont typeface="Arial" panose="020B0604020202020204" pitchFamily="34" charset="0"/>
              <a:buChar char="•"/>
            </a:pPr>
            <a:r>
              <a:rPr lang="en-US" dirty="0"/>
              <a:t>90</a:t>
            </a:r>
            <a:r>
              <a:rPr lang="en-US" baseline="30000" dirty="0"/>
              <a:t>th</a:t>
            </a:r>
            <a:r>
              <a:rPr lang="en-US" dirty="0"/>
              <a:t>, 95</a:t>
            </a:r>
            <a:r>
              <a:rPr lang="en-US" baseline="30000" dirty="0"/>
              <a:t>th</a:t>
            </a:r>
            <a:r>
              <a:rPr lang="en-US" dirty="0"/>
              <a:t>, and 98</a:t>
            </a:r>
            <a:r>
              <a:rPr lang="en-US" baseline="30000" dirty="0"/>
              <a:t>th</a:t>
            </a:r>
            <a:r>
              <a:rPr lang="en-US" dirty="0"/>
              <a:t> percentiles indicated by vertical lines</a:t>
            </a:r>
          </a:p>
          <a:p>
            <a:pPr marL="400050" indent="-400050">
              <a:buFont typeface="Arial" panose="020B0604020202020204" pitchFamily="34" charset="0"/>
              <a:buChar char="•"/>
            </a:pPr>
            <a:r>
              <a:rPr lang="en-US" dirty="0"/>
              <a:t>CDF in solid line</a:t>
            </a:r>
          </a:p>
          <a:p>
            <a:pPr marL="400050" indent="-400050">
              <a:buFont typeface="Arial" panose="020B0604020202020204" pitchFamily="34" charset="0"/>
              <a:buChar char="•"/>
            </a:pPr>
            <a:r>
              <a:rPr lang="en-US" dirty="0"/>
              <a:t>PDF in dotted line</a:t>
            </a:r>
          </a:p>
          <a:p>
            <a:pPr marL="400050" indent="-400050">
              <a:buFont typeface="Arial" panose="020B0604020202020204" pitchFamily="34" charset="0"/>
              <a:buChar char="•"/>
            </a:pPr>
            <a:endParaRPr lang="en-US" dirty="0"/>
          </a:p>
          <a:p>
            <a:pPr marL="400050" indent="-400050">
              <a:buFont typeface="Arial" panose="020B0604020202020204" pitchFamily="34" charset="0"/>
              <a:buChar char="•"/>
            </a:pPr>
            <a:r>
              <a:rPr lang="en-US" dirty="0"/>
              <a:t>Ex performance review: “we were outside of the 98</a:t>
            </a:r>
            <a:r>
              <a:rPr lang="en-US" baseline="30000" dirty="0"/>
              <a:t>th</a:t>
            </a:r>
            <a:r>
              <a:rPr lang="en-US" dirty="0"/>
              <a:t> percentile of one of our third cluster transitions; why?”</a:t>
            </a:r>
          </a:p>
        </p:txBody>
      </p:sp>
      <p:pic>
        <p:nvPicPr>
          <p:cNvPr id="11" name="Picture 10" descr="A picture containing computer&#10;&#10;Description automatically generated">
            <a:extLst>
              <a:ext uri="{FF2B5EF4-FFF2-40B4-BE49-F238E27FC236}">
                <a16:creationId xmlns:a16="http://schemas.microsoft.com/office/drawing/2014/main" id="{12055198-1ACD-4D77-A70F-BF8B2226E078}"/>
              </a:ext>
            </a:extLst>
          </p:cNvPr>
          <p:cNvPicPr>
            <a:picLocks noChangeAspect="1"/>
          </p:cNvPicPr>
          <p:nvPr/>
        </p:nvPicPr>
        <p:blipFill rotWithShape="1">
          <a:blip r:embed="rId3">
            <a:extLst>
              <a:ext uri="{28A0092B-C50C-407E-A947-70E740481C1C}">
                <a14:useLocalDpi xmlns:a14="http://schemas.microsoft.com/office/drawing/2010/main" val="0"/>
              </a:ext>
            </a:extLst>
          </a:blip>
          <a:srcRect l="4148" t="10286" r="1323" b="6442"/>
          <a:stretch/>
        </p:blipFill>
        <p:spPr>
          <a:xfrm>
            <a:off x="567265" y="65247"/>
            <a:ext cx="4534517" cy="3994520"/>
          </a:xfrm>
          <a:prstGeom prst="rect">
            <a:avLst/>
          </a:prstGeom>
        </p:spPr>
      </p:pic>
      <p:sp>
        <p:nvSpPr>
          <p:cNvPr id="2" name="Rectangle 1">
            <a:extLst>
              <a:ext uri="{FF2B5EF4-FFF2-40B4-BE49-F238E27FC236}">
                <a16:creationId xmlns:a16="http://schemas.microsoft.com/office/drawing/2014/main" id="{9BAF734C-487F-4112-8397-BACBF24081A9}"/>
              </a:ext>
            </a:extLst>
          </p:cNvPr>
          <p:cNvSpPr/>
          <p:nvPr/>
        </p:nvSpPr>
        <p:spPr>
          <a:xfrm>
            <a:off x="4080933" y="64829"/>
            <a:ext cx="8026400" cy="830997"/>
          </a:xfrm>
          <a:prstGeom prst="rect">
            <a:avLst/>
          </a:prstGeom>
        </p:spPr>
        <p:txBody>
          <a:bodyPr wrap="square">
            <a:spAutoFit/>
          </a:bodyPr>
          <a:lstStyle/>
          <a:p>
            <a:pPr lvl="1" algn="r"/>
            <a:r>
              <a:rPr lang="en-US" sz="2400" dirty="0"/>
              <a:t>III. Forecasting on “rolled up” clusters (product groups rolled into 3 categories)</a:t>
            </a:r>
          </a:p>
        </p:txBody>
      </p:sp>
    </p:spTree>
    <p:extLst>
      <p:ext uri="{BB962C8B-B14F-4D97-AF65-F5344CB8AC3E}">
        <p14:creationId xmlns:p14="http://schemas.microsoft.com/office/powerpoint/2010/main" val="3492777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09F9A68-8D95-4951-AC41-4D180593C74A}"/>
              </a:ext>
            </a:extLst>
          </p:cNvPr>
          <p:cNvSpPr/>
          <p:nvPr/>
        </p:nvSpPr>
        <p:spPr>
          <a:xfrm>
            <a:off x="3048000" y="3019336"/>
            <a:ext cx="6096000" cy="707886"/>
          </a:xfrm>
          <a:prstGeom prst="rect">
            <a:avLst/>
          </a:prstGeom>
        </p:spPr>
        <p:txBody>
          <a:bodyPr>
            <a:spAutoFit/>
          </a:bodyPr>
          <a:lstStyle/>
          <a:p>
            <a:pPr algn="ctr"/>
            <a:r>
              <a:rPr lang="en-US" sz="4000" dirty="0"/>
              <a:t>Appendix</a:t>
            </a:r>
          </a:p>
        </p:txBody>
      </p:sp>
    </p:spTree>
    <p:extLst>
      <p:ext uri="{BB962C8B-B14F-4D97-AF65-F5344CB8AC3E}">
        <p14:creationId xmlns:p14="http://schemas.microsoft.com/office/powerpoint/2010/main" val="4089891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CBE8B514-C5F4-4FB0-9512-662B225082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605" y="455082"/>
            <a:ext cx="6402917" cy="6402917"/>
          </a:xfrm>
          <a:prstGeom prst="rect">
            <a:avLst/>
          </a:prstGeom>
        </p:spPr>
      </p:pic>
      <p:sp>
        <p:nvSpPr>
          <p:cNvPr id="7" name="TextBox 6">
            <a:extLst>
              <a:ext uri="{FF2B5EF4-FFF2-40B4-BE49-F238E27FC236}">
                <a16:creationId xmlns:a16="http://schemas.microsoft.com/office/drawing/2014/main" id="{C3AAB9B0-2F1C-469A-B028-C6ECD3930887}"/>
              </a:ext>
            </a:extLst>
          </p:cNvPr>
          <p:cNvSpPr txBox="1"/>
          <p:nvPr/>
        </p:nvSpPr>
        <p:spPr>
          <a:xfrm>
            <a:off x="7171267" y="2113829"/>
            <a:ext cx="5407016" cy="2246769"/>
          </a:xfrm>
          <a:prstGeom prst="rect">
            <a:avLst/>
          </a:prstGeom>
          <a:noFill/>
        </p:spPr>
        <p:txBody>
          <a:bodyPr wrap="square" rtlCol="0">
            <a:spAutoFit/>
          </a:bodyPr>
          <a:lstStyle/>
          <a:p>
            <a:r>
              <a:rPr lang="en-US" sz="2800" b="1" dirty="0"/>
              <a:t>Resulting transition profile from abort algorithm removes throw-outs (special causes) and reveals true distributions (common causes)</a:t>
            </a:r>
          </a:p>
        </p:txBody>
      </p:sp>
      <p:sp>
        <p:nvSpPr>
          <p:cNvPr id="10" name="TextBox 9">
            <a:extLst>
              <a:ext uri="{FF2B5EF4-FFF2-40B4-BE49-F238E27FC236}">
                <a16:creationId xmlns:a16="http://schemas.microsoft.com/office/drawing/2014/main" id="{61779C9D-6296-41D0-A398-6931DF8E4F24}"/>
              </a:ext>
            </a:extLst>
          </p:cNvPr>
          <p:cNvSpPr txBox="1"/>
          <p:nvPr/>
        </p:nvSpPr>
        <p:spPr>
          <a:xfrm>
            <a:off x="202675" y="-82093"/>
            <a:ext cx="3419334" cy="461665"/>
          </a:xfrm>
          <a:prstGeom prst="rect">
            <a:avLst/>
          </a:prstGeom>
          <a:noFill/>
        </p:spPr>
        <p:txBody>
          <a:bodyPr wrap="none" rtlCol="0">
            <a:spAutoFit/>
          </a:bodyPr>
          <a:lstStyle/>
          <a:p>
            <a:r>
              <a:rPr lang="en-US" sz="2400" dirty="0"/>
              <a:t>II. Abort (Punt) Algorithm</a:t>
            </a:r>
          </a:p>
        </p:txBody>
      </p:sp>
    </p:spTree>
    <p:extLst>
      <p:ext uri="{BB962C8B-B14F-4D97-AF65-F5344CB8AC3E}">
        <p14:creationId xmlns:p14="http://schemas.microsoft.com/office/powerpoint/2010/main" val="3441460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FAB1B9E-F923-4E6F-95E7-DC568E7227DD}"/>
              </a:ext>
            </a:extLst>
          </p:cNvPr>
          <p:cNvPicPr>
            <a:picLocks noChangeAspect="1"/>
          </p:cNvPicPr>
          <p:nvPr/>
        </p:nvPicPr>
        <p:blipFill rotWithShape="1">
          <a:blip r:embed="rId2">
            <a:extLst>
              <a:ext uri="{28A0092B-C50C-407E-A947-70E740481C1C}">
                <a14:useLocalDpi xmlns:a14="http://schemas.microsoft.com/office/drawing/2010/main" val="0"/>
              </a:ext>
            </a:extLst>
          </a:blip>
          <a:srcRect l="2160" r="35185" b="24074"/>
          <a:stretch/>
        </p:blipFill>
        <p:spPr>
          <a:xfrm>
            <a:off x="232834" y="614456"/>
            <a:ext cx="5329765" cy="5382282"/>
          </a:xfrm>
          <a:prstGeom prst="rect">
            <a:avLst/>
          </a:prstGeom>
        </p:spPr>
      </p:pic>
      <p:pic>
        <p:nvPicPr>
          <p:cNvPr id="6" name="Picture 5">
            <a:extLst>
              <a:ext uri="{FF2B5EF4-FFF2-40B4-BE49-F238E27FC236}">
                <a16:creationId xmlns:a16="http://schemas.microsoft.com/office/drawing/2014/main" id="{4FA3A628-7D77-403E-BFAD-D02DFDDA330C}"/>
              </a:ext>
            </a:extLst>
          </p:cNvPr>
          <p:cNvPicPr>
            <a:picLocks noChangeAspect="1"/>
          </p:cNvPicPr>
          <p:nvPr/>
        </p:nvPicPr>
        <p:blipFill rotWithShape="1">
          <a:blip r:embed="rId3">
            <a:extLst>
              <a:ext uri="{28A0092B-C50C-407E-A947-70E740481C1C}">
                <a14:useLocalDpi xmlns:a14="http://schemas.microsoft.com/office/drawing/2010/main" val="0"/>
              </a:ext>
            </a:extLst>
          </a:blip>
          <a:srcRect l="65492" t="4827"/>
          <a:stretch/>
        </p:blipFill>
        <p:spPr>
          <a:xfrm>
            <a:off x="5980746" y="637482"/>
            <a:ext cx="2163438" cy="4972401"/>
          </a:xfrm>
          <a:prstGeom prst="rect">
            <a:avLst/>
          </a:prstGeom>
        </p:spPr>
      </p:pic>
      <p:cxnSp>
        <p:nvCxnSpPr>
          <p:cNvPr id="7" name="Straight Connector 6">
            <a:extLst>
              <a:ext uri="{FF2B5EF4-FFF2-40B4-BE49-F238E27FC236}">
                <a16:creationId xmlns:a16="http://schemas.microsoft.com/office/drawing/2014/main" id="{FAE9A396-D0BC-42C8-9949-0B549CB7D1E8}"/>
              </a:ext>
            </a:extLst>
          </p:cNvPr>
          <p:cNvCxnSpPr>
            <a:cxnSpLocks/>
          </p:cNvCxnSpPr>
          <p:nvPr/>
        </p:nvCxnSpPr>
        <p:spPr>
          <a:xfrm flipH="1">
            <a:off x="1854188" y="870167"/>
            <a:ext cx="38112" cy="4507032"/>
          </a:xfrm>
          <a:prstGeom prst="line">
            <a:avLst/>
          </a:prstGeom>
          <a:ln w="2857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 name="Straight Connector 7">
            <a:extLst>
              <a:ext uri="{FF2B5EF4-FFF2-40B4-BE49-F238E27FC236}">
                <a16:creationId xmlns:a16="http://schemas.microsoft.com/office/drawing/2014/main" id="{866B3853-047E-4D9B-A20C-AAEF4455266A}"/>
              </a:ext>
            </a:extLst>
          </p:cNvPr>
          <p:cNvCxnSpPr>
            <a:cxnSpLocks/>
          </p:cNvCxnSpPr>
          <p:nvPr/>
        </p:nvCxnSpPr>
        <p:spPr>
          <a:xfrm>
            <a:off x="1058320" y="4395496"/>
            <a:ext cx="4445013" cy="0"/>
          </a:xfrm>
          <a:prstGeom prst="line">
            <a:avLst/>
          </a:prstGeom>
          <a:ln w="2857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 name="TextBox 8">
            <a:extLst>
              <a:ext uri="{FF2B5EF4-FFF2-40B4-BE49-F238E27FC236}">
                <a16:creationId xmlns:a16="http://schemas.microsoft.com/office/drawing/2014/main" id="{C4DAB5F4-BCAB-4F0F-A314-37327581A99F}"/>
              </a:ext>
            </a:extLst>
          </p:cNvPr>
          <p:cNvSpPr txBox="1"/>
          <p:nvPr/>
        </p:nvSpPr>
        <p:spPr>
          <a:xfrm>
            <a:off x="8803631" y="614456"/>
            <a:ext cx="2893532" cy="2062103"/>
          </a:xfrm>
          <a:prstGeom prst="rect">
            <a:avLst/>
          </a:prstGeom>
          <a:noFill/>
        </p:spPr>
        <p:txBody>
          <a:bodyPr wrap="square" rtlCol="0">
            <a:spAutoFit/>
          </a:bodyPr>
          <a:lstStyle/>
          <a:p>
            <a:pPr marL="400050" indent="-400050">
              <a:buFont typeface="+mj-lt"/>
              <a:buAutoNum type="romanUcPeriod"/>
            </a:pPr>
            <a:r>
              <a:rPr lang="en-US" sz="1600" dirty="0"/>
              <a:t>Low median, tight distribution</a:t>
            </a:r>
          </a:p>
          <a:p>
            <a:pPr marL="400050" indent="-400050">
              <a:buFont typeface="+mj-lt"/>
              <a:buAutoNum type="romanUcPeriod"/>
            </a:pPr>
            <a:r>
              <a:rPr lang="en-US" sz="1600" dirty="0"/>
              <a:t>Low median, broad distribution</a:t>
            </a:r>
          </a:p>
          <a:p>
            <a:pPr marL="400050" indent="-400050">
              <a:buFont typeface="+mj-lt"/>
              <a:buAutoNum type="romanUcPeriod"/>
            </a:pPr>
            <a:r>
              <a:rPr lang="en-US" sz="1600" dirty="0"/>
              <a:t>High median, tight distribution</a:t>
            </a:r>
          </a:p>
          <a:p>
            <a:pPr marL="400050" indent="-400050">
              <a:buFont typeface="+mj-lt"/>
              <a:buAutoNum type="romanUcPeriod"/>
            </a:pPr>
            <a:r>
              <a:rPr lang="en-US" sz="1600" dirty="0"/>
              <a:t>High median, broad distribution</a:t>
            </a:r>
          </a:p>
        </p:txBody>
      </p:sp>
      <p:sp>
        <p:nvSpPr>
          <p:cNvPr id="10" name="TextBox 9">
            <a:extLst>
              <a:ext uri="{FF2B5EF4-FFF2-40B4-BE49-F238E27FC236}">
                <a16:creationId xmlns:a16="http://schemas.microsoft.com/office/drawing/2014/main" id="{47B7290D-846E-46D5-8DD8-EB67804D0EE2}"/>
              </a:ext>
            </a:extLst>
          </p:cNvPr>
          <p:cNvSpPr txBox="1"/>
          <p:nvPr/>
        </p:nvSpPr>
        <p:spPr>
          <a:xfrm>
            <a:off x="1048152" y="5020776"/>
            <a:ext cx="314981" cy="348514"/>
          </a:xfrm>
          <a:prstGeom prst="rect">
            <a:avLst/>
          </a:prstGeom>
          <a:noFill/>
          <a:ln>
            <a:solidFill>
              <a:schemeClr val="tx1"/>
            </a:solidFill>
          </a:ln>
        </p:spPr>
        <p:txBody>
          <a:bodyPr wrap="square" rtlCol="0">
            <a:spAutoFit/>
          </a:bodyPr>
          <a:lstStyle/>
          <a:p>
            <a:pPr algn="ctr"/>
            <a:r>
              <a:rPr lang="en-US" sz="1600" dirty="0"/>
              <a:t>I.</a:t>
            </a:r>
          </a:p>
        </p:txBody>
      </p:sp>
      <p:sp>
        <p:nvSpPr>
          <p:cNvPr id="11" name="TextBox 10">
            <a:extLst>
              <a:ext uri="{FF2B5EF4-FFF2-40B4-BE49-F238E27FC236}">
                <a16:creationId xmlns:a16="http://schemas.microsoft.com/office/drawing/2014/main" id="{44E7F193-10BD-4880-99AF-1E183621FE57}"/>
              </a:ext>
            </a:extLst>
          </p:cNvPr>
          <p:cNvSpPr txBox="1"/>
          <p:nvPr/>
        </p:nvSpPr>
        <p:spPr>
          <a:xfrm>
            <a:off x="1058320" y="835864"/>
            <a:ext cx="457213" cy="338554"/>
          </a:xfrm>
          <a:prstGeom prst="rect">
            <a:avLst/>
          </a:prstGeom>
          <a:noFill/>
          <a:ln>
            <a:solidFill>
              <a:schemeClr val="tx1"/>
            </a:solidFill>
          </a:ln>
        </p:spPr>
        <p:txBody>
          <a:bodyPr wrap="square" rtlCol="0">
            <a:spAutoFit/>
          </a:bodyPr>
          <a:lstStyle/>
          <a:p>
            <a:pPr algn="ctr"/>
            <a:r>
              <a:rPr lang="en-US" sz="1600" dirty="0"/>
              <a:t>II.</a:t>
            </a:r>
          </a:p>
        </p:txBody>
      </p:sp>
      <p:sp>
        <p:nvSpPr>
          <p:cNvPr id="13" name="TextBox 12">
            <a:extLst>
              <a:ext uri="{FF2B5EF4-FFF2-40B4-BE49-F238E27FC236}">
                <a16:creationId xmlns:a16="http://schemas.microsoft.com/office/drawing/2014/main" id="{D8D79AF2-9949-4219-BA2B-5EA13EE36FA0}"/>
              </a:ext>
            </a:extLst>
          </p:cNvPr>
          <p:cNvSpPr txBox="1"/>
          <p:nvPr/>
        </p:nvSpPr>
        <p:spPr>
          <a:xfrm>
            <a:off x="5090086" y="5020776"/>
            <a:ext cx="457213" cy="338554"/>
          </a:xfrm>
          <a:prstGeom prst="rect">
            <a:avLst/>
          </a:prstGeom>
          <a:noFill/>
          <a:ln>
            <a:solidFill>
              <a:schemeClr val="tx1"/>
            </a:solidFill>
          </a:ln>
        </p:spPr>
        <p:txBody>
          <a:bodyPr wrap="square" rtlCol="0">
            <a:spAutoFit/>
          </a:bodyPr>
          <a:lstStyle/>
          <a:p>
            <a:pPr algn="ctr"/>
            <a:r>
              <a:rPr lang="en-US" sz="1600" dirty="0"/>
              <a:t>III.</a:t>
            </a:r>
          </a:p>
        </p:txBody>
      </p:sp>
      <p:sp>
        <p:nvSpPr>
          <p:cNvPr id="14" name="TextBox 13">
            <a:extLst>
              <a:ext uri="{FF2B5EF4-FFF2-40B4-BE49-F238E27FC236}">
                <a16:creationId xmlns:a16="http://schemas.microsoft.com/office/drawing/2014/main" id="{199D6120-BDF4-4703-A9B9-0FA5470E0FD9}"/>
              </a:ext>
            </a:extLst>
          </p:cNvPr>
          <p:cNvSpPr txBox="1"/>
          <p:nvPr/>
        </p:nvSpPr>
        <p:spPr>
          <a:xfrm>
            <a:off x="5102303" y="835864"/>
            <a:ext cx="457213" cy="338554"/>
          </a:xfrm>
          <a:prstGeom prst="rect">
            <a:avLst/>
          </a:prstGeom>
          <a:noFill/>
          <a:ln>
            <a:solidFill>
              <a:schemeClr val="tx1"/>
            </a:solidFill>
          </a:ln>
        </p:spPr>
        <p:txBody>
          <a:bodyPr wrap="square" rtlCol="0">
            <a:spAutoFit/>
          </a:bodyPr>
          <a:lstStyle/>
          <a:p>
            <a:pPr algn="ctr"/>
            <a:r>
              <a:rPr lang="en-US" sz="1600" dirty="0"/>
              <a:t>IV.</a:t>
            </a:r>
          </a:p>
        </p:txBody>
      </p:sp>
      <p:sp>
        <p:nvSpPr>
          <p:cNvPr id="18" name="TextBox 17">
            <a:extLst>
              <a:ext uri="{FF2B5EF4-FFF2-40B4-BE49-F238E27FC236}">
                <a16:creationId xmlns:a16="http://schemas.microsoft.com/office/drawing/2014/main" id="{75EACA39-F157-4978-9B43-FAD20FD4EC87}"/>
              </a:ext>
            </a:extLst>
          </p:cNvPr>
          <p:cNvSpPr txBox="1"/>
          <p:nvPr/>
        </p:nvSpPr>
        <p:spPr>
          <a:xfrm>
            <a:off x="202675" y="-82093"/>
            <a:ext cx="6452728" cy="461665"/>
          </a:xfrm>
          <a:prstGeom prst="rect">
            <a:avLst/>
          </a:prstGeom>
          <a:noFill/>
        </p:spPr>
        <p:txBody>
          <a:bodyPr wrap="none" rtlCol="0">
            <a:spAutoFit/>
          </a:bodyPr>
          <a:lstStyle/>
          <a:p>
            <a:r>
              <a:rPr lang="en-US" sz="2400" dirty="0"/>
              <a:t>III. Forecasting on Quadrants – Grouping by Family</a:t>
            </a:r>
          </a:p>
        </p:txBody>
      </p:sp>
    </p:spTree>
    <p:extLst>
      <p:ext uri="{BB962C8B-B14F-4D97-AF65-F5344CB8AC3E}">
        <p14:creationId xmlns:p14="http://schemas.microsoft.com/office/powerpoint/2010/main" val="34050269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17988</TotalTime>
  <Words>1336</Words>
  <Application>Microsoft Office PowerPoint</Application>
  <PresentationFormat>Widescreen</PresentationFormat>
  <Paragraphs>125</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PowerPoint Presentation</vt:lpstr>
      <vt:lpstr>Corian – Primary Findings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Wesley Beckner</dc:creator>
  <cp:lastModifiedBy>Wesley A Beckner</cp:lastModifiedBy>
  <cp:revision>87</cp:revision>
  <dcterms:created xsi:type="dcterms:W3CDTF">2019-09-13T19:05:36Z</dcterms:created>
  <dcterms:modified xsi:type="dcterms:W3CDTF">2020-04-13T11:35:00Z</dcterms:modified>
</cp:coreProperties>
</file>